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7"/>
  </p:notesMasterIdLst>
  <p:sldIdLst>
    <p:sldId id="282" r:id="rId5"/>
    <p:sldId id="284" r:id="rId6"/>
    <p:sldId id="285" r:id="rId7"/>
    <p:sldId id="286" r:id="rId8"/>
    <p:sldId id="287" r:id="rId9"/>
    <p:sldId id="288" r:id="rId10"/>
    <p:sldId id="293" r:id="rId11"/>
    <p:sldId id="319" r:id="rId12"/>
    <p:sldId id="320" r:id="rId13"/>
    <p:sldId id="321" r:id="rId14"/>
    <p:sldId id="296" r:id="rId15"/>
    <p:sldId id="297" r:id="rId16"/>
    <p:sldId id="299" r:id="rId17"/>
    <p:sldId id="318" r:id="rId18"/>
    <p:sldId id="330" r:id="rId19"/>
    <p:sldId id="322" r:id="rId20"/>
    <p:sldId id="303" r:id="rId21"/>
    <p:sldId id="323" r:id="rId22"/>
    <p:sldId id="324" r:id="rId23"/>
    <p:sldId id="306" r:id="rId24"/>
    <p:sldId id="325" r:id="rId25"/>
    <p:sldId id="326" r:id="rId26"/>
    <p:sldId id="327" r:id="rId27"/>
    <p:sldId id="309" r:id="rId28"/>
    <p:sldId id="310" r:id="rId29"/>
    <p:sldId id="311" r:id="rId30"/>
    <p:sldId id="312" r:id="rId31"/>
    <p:sldId id="314" r:id="rId32"/>
    <p:sldId id="313" r:id="rId33"/>
    <p:sldId id="328" r:id="rId34"/>
    <p:sldId id="329" r:id="rId35"/>
    <p:sldId id="31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96D6"/>
    <a:srgbClr val="BB3B1C"/>
    <a:srgbClr val="FFC000"/>
    <a:srgbClr val="EDEEE6"/>
    <a:srgbClr val="F9DFD8"/>
    <a:srgbClr val="C6E3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53864-C79F-4E28-9B25-832415B73349}" type="datetimeFigureOut">
              <a:rPr lang="en-SG" smtClean="0"/>
              <a:t>9/8/2025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181BF-4117-41E4-9449-A9B31A30F7FA}" type="slidenum">
              <a:rPr lang="en-SG" smtClean="0"/>
              <a:t>‹#›</a:t>
            </a:fld>
            <a:endParaRPr lang="en-SG"/>
          </a:p>
        </p:txBody>
      </p:sp>
    </p:spTree>
    <p:extLst>
      <p:ext uri="{BB962C8B-B14F-4D97-AF65-F5344CB8AC3E}">
        <p14:creationId xmlns:p14="http://schemas.microsoft.com/office/powerpoint/2010/main" val="2942607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685509D-7CBE-42AD-8C67-549A164E1382}" type="datetime1">
              <a:rPr lang="en-US" smtClean="0"/>
              <a:t>8/9/2025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r>
              <a:rPr lang="en-US"/>
              <a:t>Capstone Project (C3879C) Presentation</a:t>
            </a:r>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923D12-BB78-4EC5-98C4-7D2256141B90}" type="datetime1">
              <a:rPr lang="en-US" smtClean="0"/>
              <a:t>8/9/2025</a:t>
            </a:fld>
            <a:endParaRPr lang="en-US" dirty="0"/>
          </a:p>
        </p:txBody>
      </p:sp>
      <p:sp>
        <p:nvSpPr>
          <p:cNvPr id="5" name="Footer Placeholder 4"/>
          <p:cNvSpPr>
            <a:spLocks noGrp="1"/>
          </p:cNvSpPr>
          <p:nvPr>
            <p:ph type="ftr" sz="quarter" idx="11"/>
          </p:nvPr>
        </p:nvSpPr>
        <p:spPr/>
        <p:txBody>
          <a:bodyPr/>
          <a:lstStyle/>
          <a:p>
            <a:r>
              <a:rPr lang="en-US"/>
              <a:t>Capstone Project (C3879C) Presentation</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8CF75B4C-F8EC-423E-A794-5B4B9C2B9D17}" type="datetime1">
              <a:rPr lang="en-US" smtClean="0"/>
              <a:t>8/9/2025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r>
              <a:rPr lang="en-US"/>
              <a:t>Capstone Project (C3879C) Presentation</a:t>
            </a:r>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B4D1FAD1-D28F-4E3F-9E4D-347FEEA09373}" type="datetime1">
              <a:rPr lang="en-US" smtClean="0"/>
              <a:t>8/9/2025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Capstone Project (C3879C) Presentation</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07F68A88-13A6-4D85-AFC0-5FF4D06C5C3F}" type="datetime1">
              <a:rPr lang="en-US" smtClean="0"/>
              <a:t>8/9/2025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r>
              <a:rPr lang="en-US"/>
              <a:t>Capstone Project (C3879C) Presentation</a:t>
            </a:r>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77FBC3-9B62-450B-A20D-17FC8DCA2493}" type="datetime1">
              <a:rPr lang="en-US" smtClean="0"/>
              <a:t>8/9/2025</a:t>
            </a:fld>
            <a:endParaRPr lang="en-US" dirty="0"/>
          </a:p>
        </p:txBody>
      </p:sp>
      <p:sp>
        <p:nvSpPr>
          <p:cNvPr id="6" name="Footer Placeholder 5"/>
          <p:cNvSpPr>
            <a:spLocks noGrp="1"/>
          </p:cNvSpPr>
          <p:nvPr>
            <p:ph type="ftr" sz="quarter" idx="11"/>
          </p:nvPr>
        </p:nvSpPr>
        <p:spPr/>
        <p:txBody>
          <a:bodyPr/>
          <a:lstStyle/>
          <a:p>
            <a:r>
              <a:rPr lang="en-US"/>
              <a:t>Capstone Project (C3879C) Presentation</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5E2575-9EBF-4898-B628-22030A439DEA}" type="datetime1">
              <a:rPr lang="en-US" smtClean="0"/>
              <a:t>8/9/2025</a:t>
            </a:fld>
            <a:endParaRPr lang="en-US" dirty="0"/>
          </a:p>
        </p:txBody>
      </p:sp>
      <p:sp>
        <p:nvSpPr>
          <p:cNvPr id="8" name="Footer Placeholder 7"/>
          <p:cNvSpPr>
            <a:spLocks noGrp="1"/>
          </p:cNvSpPr>
          <p:nvPr>
            <p:ph type="ftr" sz="quarter" idx="11"/>
          </p:nvPr>
        </p:nvSpPr>
        <p:spPr/>
        <p:txBody>
          <a:bodyPr/>
          <a:lstStyle/>
          <a:p>
            <a:r>
              <a:rPr lang="en-US"/>
              <a:t>Capstone Project (C3879C) Presentation</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0B5970-E67E-49C1-84BD-C9C70C872384}" type="datetime1">
              <a:rPr lang="en-US" smtClean="0"/>
              <a:t>8/9/2025</a:t>
            </a:fld>
            <a:endParaRPr lang="en-US" dirty="0"/>
          </a:p>
        </p:txBody>
      </p:sp>
      <p:sp>
        <p:nvSpPr>
          <p:cNvPr id="4" name="Footer Placeholder 3"/>
          <p:cNvSpPr>
            <a:spLocks noGrp="1"/>
          </p:cNvSpPr>
          <p:nvPr>
            <p:ph type="ftr" sz="quarter" idx="11"/>
          </p:nvPr>
        </p:nvSpPr>
        <p:spPr/>
        <p:txBody>
          <a:bodyPr/>
          <a:lstStyle/>
          <a:p>
            <a:r>
              <a:rPr lang="en-US"/>
              <a:t>Capstone Project (C3879C) Presentation</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6BF67E-C473-4138-81CF-9B43A340D93A}" type="datetime1">
              <a:rPr lang="en-US" smtClean="0"/>
              <a:t>8/9/2025</a:t>
            </a:fld>
            <a:endParaRPr lang="en-US" dirty="0"/>
          </a:p>
        </p:txBody>
      </p:sp>
      <p:sp>
        <p:nvSpPr>
          <p:cNvPr id="3" name="Footer Placeholder 2"/>
          <p:cNvSpPr>
            <a:spLocks noGrp="1"/>
          </p:cNvSpPr>
          <p:nvPr>
            <p:ph type="ftr" sz="quarter" idx="11"/>
          </p:nvPr>
        </p:nvSpPr>
        <p:spPr/>
        <p:txBody>
          <a:bodyPr/>
          <a:lstStyle/>
          <a:p>
            <a:r>
              <a:rPr lang="en-US"/>
              <a:t>Capstone Project (C3879C) Presentation</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B192BB7-4E7F-4395-85CA-5A5EE1FC115E}" type="datetime1">
              <a:rPr lang="en-US" smtClean="0"/>
              <a:t>8/9/2025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a:t>Capstone Project (C3879C) Presentation</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5FE8A3-AAF7-49E0-861D-EF07C2FE3AFB}" type="datetime1">
              <a:rPr lang="en-US" smtClean="0"/>
              <a:t>8/9/2025</a:t>
            </a:fld>
            <a:endParaRPr lang="en-US" dirty="0"/>
          </a:p>
        </p:txBody>
      </p:sp>
      <p:sp>
        <p:nvSpPr>
          <p:cNvPr id="6" name="Footer Placeholder 5"/>
          <p:cNvSpPr>
            <a:spLocks noGrp="1"/>
          </p:cNvSpPr>
          <p:nvPr>
            <p:ph type="ftr" sz="quarter" idx="11"/>
          </p:nvPr>
        </p:nvSpPr>
        <p:spPr/>
        <p:txBody>
          <a:bodyPr/>
          <a:lstStyle/>
          <a:p>
            <a:pPr algn="l"/>
            <a:r>
              <a:rPr lang="en-US"/>
              <a:t>Capstone Project (C3879C) Presentation</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F802AC6A-C041-4CA7-B50B-DEDDBAEDE598}" type="datetime1">
              <a:rPr lang="en-US" smtClean="0"/>
              <a:t>8/9/2025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a:t>Capstone Project (C3879C) Presentation</a:t>
            </a:r>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eoplematters.in/article/hr-technology/reducing-organizational-noise-a-route-to-better-decision-making-14240" TargetMode="External"/><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hyperlink" Target="https://freepngimg.com/png/65023-thought-thinking-emoji-free-hq-image"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www.picpedia.org/chalkboard/r/results.html" TargetMode="External"/><Relationship Id="rId5" Type="http://schemas.openxmlformats.org/officeDocument/2006/relationships/image" Target="../media/image46.jp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hyperlink" Target="http://theconversation.com/another-standardized-test-this-one-called-parcc-but-heres-whats-different-40056" TargetMode="External"/><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hyperlink" Target="https://openreferral.org/about/technology-overview/"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hyperlink" Target="http://www.knowledge7.com/2013/08/22/how-to-build-rich-internet-applications/" TargetMode="External"/><Relationship Id="rId2" Type="http://schemas.openxmlformats.org/officeDocument/2006/relationships/image" Target="../media/image83.jp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foto.wuestenigel.com/hand-schreibt-das-wort-quot-cost-effective-quot-kosteneffizient-mit-kreide-auf-eine-schwarze-tafel/"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www.flickr.com/photos/132053576@N03/17727683450"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6.jpg"/><Relationship Id="rId7" Type="http://schemas.openxmlformats.org/officeDocument/2006/relationships/hyperlink" Target="https://libertytvradio.com/2019-world-hypertension-day-association-calls-for-adequate-awareness-against-hypertension/"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hyperlink" Target="https://www.thebottomline.org.uk/obesity/" TargetMode="External"/><Relationship Id="rId5" Type="http://schemas.openxmlformats.org/officeDocument/2006/relationships/image" Target="../media/image7.jpeg"/><Relationship Id="rId10" Type="http://schemas.openxmlformats.org/officeDocument/2006/relationships/image" Target="../media/image10.jpg"/><Relationship Id="rId4" Type="http://schemas.openxmlformats.org/officeDocument/2006/relationships/hyperlink" Target="http://www.existentialbuddhist.com/tag/diabetes/" TargetMode="External"/><Relationship Id="rId9" Type="http://schemas.openxmlformats.org/officeDocument/2006/relationships/hyperlink" Target="https://tscpl.org/health/diabete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025613" y="780901"/>
            <a:ext cx="3932406" cy="2894789"/>
          </a:xfrm>
        </p:spPr>
        <p:txBody>
          <a:bodyPr anchor="ctr">
            <a:normAutofit/>
          </a:bodyPr>
          <a:lstStyle/>
          <a:p>
            <a:r>
              <a:rPr lang="en-US" sz="2000" b="1" dirty="0">
                <a:solidFill>
                  <a:schemeClr val="tx1"/>
                </a:solidFill>
              </a:rPr>
              <a:t>Development of Health Web App with integration of ensemble machine learning algorithms for early diagnosis of obesity-related chronic diseases</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081035" y="3582384"/>
            <a:ext cx="3932406" cy="1978882"/>
          </a:xfrm>
        </p:spPr>
        <p:txBody>
          <a:bodyPr anchor="t">
            <a:normAutofit/>
          </a:bodyPr>
          <a:lstStyle/>
          <a:p>
            <a:r>
              <a:rPr lang="en-US" sz="1800" b="1" u="sng" dirty="0"/>
              <a:t>Capstone Project (C3879C)</a:t>
            </a:r>
          </a:p>
          <a:p>
            <a:r>
              <a:rPr lang="en-US" sz="1800" b="1" dirty="0"/>
              <a:t>Name: </a:t>
            </a:r>
            <a:r>
              <a:rPr lang="en-US" sz="1800" dirty="0"/>
              <a:t>WONG QI YUAN, JEFFREY</a:t>
            </a:r>
          </a:p>
          <a:p>
            <a:r>
              <a:rPr lang="en-US" sz="1800" b="1" dirty="0"/>
              <a:t>Course: </a:t>
            </a:r>
            <a:r>
              <a:rPr lang="en-US" sz="1800" dirty="0"/>
              <a:t>Specialist Diploma in Applied Artificial Intelligence (Intake 5)</a:t>
            </a:r>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4" name="Date Placeholder 3">
            <a:extLst>
              <a:ext uri="{FF2B5EF4-FFF2-40B4-BE49-F238E27FC236}">
                <a16:creationId xmlns:a16="http://schemas.microsoft.com/office/drawing/2014/main" id="{3E39319A-1A36-48D2-967C-9BE2D5E0111B}"/>
              </a:ext>
            </a:extLst>
          </p:cNvPr>
          <p:cNvSpPr>
            <a:spLocks noGrp="1"/>
          </p:cNvSpPr>
          <p:nvPr>
            <p:ph type="dt" sz="half" idx="10"/>
          </p:nvPr>
        </p:nvSpPr>
        <p:spPr/>
        <p:txBody>
          <a:bodyPr/>
          <a:lstStyle/>
          <a:p>
            <a:fld id="{FD39A48B-E149-41BB-8BC7-DA6C2D319B38}" type="datetime1">
              <a:rPr lang="en-US" smtClean="0"/>
              <a:t>8/9/2025</a:t>
            </a:fld>
            <a:endParaRPr lang="en-US" dirty="0"/>
          </a:p>
        </p:txBody>
      </p:sp>
      <p:sp>
        <p:nvSpPr>
          <p:cNvPr id="6" name="Slide Number Placeholder 5">
            <a:extLst>
              <a:ext uri="{FF2B5EF4-FFF2-40B4-BE49-F238E27FC236}">
                <a16:creationId xmlns:a16="http://schemas.microsoft.com/office/drawing/2014/main" id="{A749012A-FF9C-4EA5-97BC-CCCCDC051BA1}"/>
              </a:ext>
            </a:extLst>
          </p:cNvPr>
          <p:cNvSpPr>
            <a:spLocks noGrp="1"/>
          </p:cNvSpPr>
          <p:nvPr>
            <p:ph type="sldNum" sz="quarter" idx="12"/>
          </p:nvPr>
        </p:nvSpPr>
        <p:spPr/>
        <p:txBody>
          <a:bodyPr/>
          <a:lstStyle/>
          <a:p>
            <a:fld id="{3A98EE3D-8CD1-4C3F-BD1C-C98C9596463C}" type="slidenum">
              <a:rPr lang="en-US" smtClean="0"/>
              <a:t>1</a:t>
            </a:fld>
            <a:endParaRPr lang="en-US" dirty="0"/>
          </a:p>
        </p:txBody>
      </p:sp>
      <p:sp>
        <p:nvSpPr>
          <p:cNvPr id="7" name="Footer Placeholder 6">
            <a:extLst>
              <a:ext uri="{FF2B5EF4-FFF2-40B4-BE49-F238E27FC236}">
                <a16:creationId xmlns:a16="http://schemas.microsoft.com/office/drawing/2014/main" id="{F6FCCD61-5531-4F58-9B1B-EB6EF91FD9CB}"/>
              </a:ext>
            </a:extLst>
          </p:cNvPr>
          <p:cNvSpPr>
            <a:spLocks noGrp="1"/>
          </p:cNvSpPr>
          <p:nvPr>
            <p:ph type="ftr" sz="quarter" idx="11"/>
          </p:nvPr>
        </p:nvSpPr>
        <p:spPr/>
        <p:txBody>
          <a:bodyPr/>
          <a:lstStyle/>
          <a:p>
            <a:r>
              <a:rPr lang="en-US"/>
              <a:t>Capstone Project (C3879C) Presentation</a:t>
            </a:r>
            <a:endParaRPr lang="en-US" dirty="0"/>
          </a:p>
        </p:txBody>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421394" y="0"/>
            <a:ext cx="11029616" cy="1188720"/>
          </a:xfrm>
        </p:spPr>
        <p:txBody>
          <a:bodyPr>
            <a:normAutofit/>
          </a:bodyPr>
          <a:lstStyle/>
          <a:p>
            <a:r>
              <a:rPr lang="en-US" sz="3200" dirty="0"/>
              <a:t>1) Data Exploration (Heatmap and pair-plot - Obesity)</a:t>
            </a:r>
            <a:endParaRPr lang="en-SG" sz="3200"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7B8BC104-64B0-45A8-9BF5-388518F836CC}"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6" name="Footer Placeholder 5">
            <a:extLst>
              <a:ext uri="{FF2B5EF4-FFF2-40B4-BE49-F238E27FC236}">
                <a16:creationId xmlns:a16="http://schemas.microsoft.com/office/drawing/2014/main" id="{FF733823-BC59-4CD6-9DC2-3093A8AEBFEE}"/>
              </a:ext>
            </a:extLst>
          </p:cNvPr>
          <p:cNvSpPr>
            <a:spLocks noGrp="1"/>
          </p:cNvSpPr>
          <p:nvPr>
            <p:ph type="ftr" sz="quarter" idx="11"/>
          </p:nvPr>
        </p:nvSpPr>
        <p:spPr/>
        <p:txBody>
          <a:bodyPr/>
          <a:lstStyle/>
          <a:p>
            <a:r>
              <a:rPr lang="en-US"/>
              <a:t>Capstone Project (C3879C) Presentation</a:t>
            </a:r>
            <a:endParaRPr lang="en-US" dirty="0"/>
          </a:p>
        </p:txBody>
      </p:sp>
      <p:pic>
        <p:nvPicPr>
          <p:cNvPr id="13" name="Picture 12">
            <a:extLst>
              <a:ext uri="{FF2B5EF4-FFF2-40B4-BE49-F238E27FC236}">
                <a16:creationId xmlns:a16="http://schemas.microsoft.com/office/drawing/2014/main" id="{E708AE83-DAF6-4E4D-9403-CEF84AEAC3B8}"/>
              </a:ext>
            </a:extLst>
          </p:cNvPr>
          <p:cNvPicPr/>
          <p:nvPr/>
        </p:nvPicPr>
        <p:blipFill>
          <a:blip r:embed="rId2"/>
          <a:stretch>
            <a:fillRect/>
          </a:stretch>
        </p:blipFill>
        <p:spPr>
          <a:xfrm>
            <a:off x="213064" y="1282069"/>
            <a:ext cx="6471822" cy="3700164"/>
          </a:xfrm>
          <a:prstGeom prst="rect">
            <a:avLst/>
          </a:prstGeom>
        </p:spPr>
      </p:pic>
      <p:pic>
        <p:nvPicPr>
          <p:cNvPr id="14" name="Picture 13">
            <a:extLst>
              <a:ext uri="{FF2B5EF4-FFF2-40B4-BE49-F238E27FC236}">
                <a16:creationId xmlns:a16="http://schemas.microsoft.com/office/drawing/2014/main" id="{9E3D938B-C383-4005-909D-ADD6E03C6E3C}"/>
              </a:ext>
            </a:extLst>
          </p:cNvPr>
          <p:cNvPicPr/>
          <p:nvPr/>
        </p:nvPicPr>
        <p:blipFill>
          <a:blip r:embed="rId3"/>
          <a:stretch>
            <a:fillRect/>
          </a:stretch>
        </p:blipFill>
        <p:spPr>
          <a:xfrm>
            <a:off x="6864334" y="1384916"/>
            <a:ext cx="4746476" cy="4829337"/>
          </a:xfrm>
          <a:prstGeom prst="rect">
            <a:avLst/>
          </a:prstGeom>
        </p:spPr>
      </p:pic>
      <p:sp>
        <p:nvSpPr>
          <p:cNvPr id="15" name="Content Placeholder 2">
            <a:extLst>
              <a:ext uri="{FF2B5EF4-FFF2-40B4-BE49-F238E27FC236}">
                <a16:creationId xmlns:a16="http://schemas.microsoft.com/office/drawing/2014/main" id="{8DFA3EB3-CD88-47CE-BB2B-D1603E9F5771}"/>
              </a:ext>
            </a:extLst>
          </p:cNvPr>
          <p:cNvSpPr>
            <a:spLocks noGrp="1"/>
          </p:cNvSpPr>
          <p:nvPr>
            <p:ph idx="1"/>
          </p:nvPr>
        </p:nvSpPr>
        <p:spPr>
          <a:xfrm>
            <a:off x="342443" y="5000935"/>
            <a:ext cx="6432167" cy="1213318"/>
          </a:xfrm>
        </p:spPr>
        <p:txBody>
          <a:bodyPr anchor="t">
            <a:normAutofit fontScale="92500"/>
          </a:bodyPr>
          <a:lstStyle/>
          <a:p>
            <a:pPr algn="just"/>
            <a:r>
              <a:rPr lang="en-US" dirty="0">
                <a:latin typeface="Arial" panose="020B0604020202020204" pitchFamily="34" charset="0"/>
                <a:cs typeface="Arial" panose="020B0604020202020204" pitchFamily="34" charset="0"/>
              </a:rPr>
              <a:t>Based on the heatmap and pair-plot, both show that there is a </a:t>
            </a:r>
            <a:r>
              <a:rPr lang="en-US" b="1" dirty="0">
                <a:latin typeface="Arial" panose="020B0604020202020204" pitchFamily="34" charset="0"/>
                <a:cs typeface="Arial" panose="020B0604020202020204" pitchFamily="34" charset="0"/>
              </a:rPr>
              <a:t>weak and positive correlation between height, weight, and family history with overweight attributes</a:t>
            </a:r>
            <a:r>
              <a:rPr lang="en-US" dirty="0">
                <a:latin typeface="Arial" panose="020B0604020202020204" pitchFamily="34" charset="0"/>
                <a:cs typeface="Arial" panose="020B0604020202020204" pitchFamily="34" charset="0"/>
              </a:rPr>
              <a:t>, but the impact on the overall algorithm’s performance is also generally very small. </a:t>
            </a:r>
            <a:endParaRPr lang="en-SG"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019D2C8-371A-4BE6-8743-C32379A25D4C}"/>
              </a:ext>
            </a:extLst>
          </p:cNvPr>
          <p:cNvSpPr/>
          <p:nvPr/>
        </p:nvSpPr>
        <p:spPr>
          <a:xfrm>
            <a:off x="1633491" y="1793289"/>
            <a:ext cx="941033" cy="4793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0553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85884" y="0"/>
            <a:ext cx="11029616" cy="1188720"/>
          </a:xfrm>
        </p:spPr>
        <p:txBody>
          <a:bodyPr>
            <a:normAutofit/>
          </a:bodyPr>
          <a:lstStyle/>
          <a:p>
            <a:r>
              <a:rPr lang="en-US" sz="3200" dirty="0"/>
              <a:t>2) Data cleansing – investigation of missing data</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581192" y="1358283"/>
            <a:ext cx="11029615" cy="1526960"/>
          </a:xfrm>
        </p:spPr>
        <p:txBody>
          <a:bodyPr anchor="t"/>
          <a:lstStyle/>
          <a:p>
            <a:pPr algn="just"/>
            <a:r>
              <a:rPr lang="en-US" dirty="0">
                <a:latin typeface="Arial" panose="020B0604020202020204" pitchFamily="34" charset="0"/>
                <a:cs typeface="Arial" panose="020B0604020202020204" pitchFamily="34" charset="0"/>
              </a:rPr>
              <a:t>Prior to the algorithms training, it is imperative to investigate for missing data during the pre-processing steps as not all machine learning algorithms support missing values and might have a chance of leading to inaccurate and bias outcome. </a:t>
            </a:r>
          </a:p>
          <a:p>
            <a:pPr algn="just"/>
            <a:r>
              <a:rPr lang="en-US" dirty="0">
                <a:latin typeface="Arial" panose="020B0604020202020204" pitchFamily="34" charset="0"/>
                <a:cs typeface="Arial" panose="020B0604020202020204" pitchFamily="34" charset="0"/>
              </a:rPr>
              <a:t>Based on the heatmaps shown below, there were no missing row data found in all three datasets. </a:t>
            </a:r>
            <a:endParaRPr lang="en-SG"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549BCDE2-1069-4779-A1E8-81E4724EC57A}"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6" name="Footer Placeholder 5">
            <a:extLst>
              <a:ext uri="{FF2B5EF4-FFF2-40B4-BE49-F238E27FC236}">
                <a16:creationId xmlns:a16="http://schemas.microsoft.com/office/drawing/2014/main" id="{6C3AAF16-8DE7-4068-B592-DFC00D906667}"/>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EB8A7814-50BE-41A5-9B72-9F0F514C5277}"/>
              </a:ext>
            </a:extLst>
          </p:cNvPr>
          <p:cNvPicPr/>
          <p:nvPr/>
        </p:nvPicPr>
        <p:blipFill>
          <a:blip r:embed="rId2"/>
          <a:stretch>
            <a:fillRect/>
          </a:stretch>
        </p:blipFill>
        <p:spPr>
          <a:xfrm>
            <a:off x="323740" y="3025699"/>
            <a:ext cx="3866521" cy="2643580"/>
          </a:xfrm>
          <a:prstGeom prst="rect">
            <a:avLst/>
          </a:prstGeom>
        </p:spPr>
      </p:pic>
      <p:pic>
        <p:nvPicPr>
          <p:cNvPr id="8" name="Picture 7">
            <a:extLst>
              <a:ext uri="{FF2B5EF4-FFF2-40B4-BE49-F238E27FC236}">
                <a16:creationId xmlns:a16="http://schemas.microsoft.com/office/drawing/2014/main" id="{312DE23B-8A77-4B62-A679-0D89A22A1959}"/>
              </a:ext>
            </a:extLst>
          </p:cNvPr>
          <p:cNvPicPr/>
          <p:nvPr/>
        </p:nvPicPr>
        <p:blipFill>
          <a:blip r:embed="rId3"/>
          <a:stretch>
            <a:fillRect/>
          </a:stretch>
        </p:blipFill>
        <p:spPr>
          <a:xfrm>
            <a:off x="4275485" y="3025699"/>
            <a:ext cx="3866522" cy="2753584"/>
          </a:xfrm>
          <a:prstGeom prst="rect">
            <a:avLst/>
          </a:prstGeom>
        </p:spPr>
      </p:pic>
      <p:pic>
        <p:nvPicPr>
          <p:cNvPr id="9" name="Picture 8">
            <a:extLst>
              <a:ext uri="{FF2B5EF4-FFF2-40B4-BE49-F238E27FC236}">
                <a16:creationId xmlns:a16="http://schemas.microsoft.com/office/drawing/2014/main" id="{E4DBE157-11D0-472E-A480-B7F0D4E39672}"/>
              </a:ext>
            </a:extLst>
          </p:cNvPr>
          <p:cNvPicPr/>
          <p:nvPr/>
        </p:nvPicPr>
        <p:blipFill>
          <a:blip r:embed="rId4"/>
          <a:stretch>
            <a:fillRect/>
          </a:stretch>
        </p:blipFill>
        <p:spPr>
          <a:xfrm>
            <a:off x="8135134" y="3025699"/>
            <a:ext cx="3733126" cy="3398215"/>
          </a:xfrm>
          <a:prstGeom prst="rect">
            <a:avLst/>
          </a:prstGeom>
        </p:spPr>
      </p:pic>
    </p:spTree>
    <p:extLst>
      <p:ext uri="{BB962C8B-B14F-4D97-AF65-F5344CB8AC3E}">
        <p14:creationId xmlns:p14="http://schemas.microsoft.com/office/powerpoint/2010/main" val="1670498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581192" y="390796"/>
            <a:ext cx="11029616" cy="1188720"/>
          </a:xfrm>
        </p:spPr>
        <p:txBody>
          <a:bodyPr>
            <a:normAutofit/>
          </a:bodyPr>
          <a:lstStyle/>
          <a:p>
            <a:r>
              <a:rPr lang="en-US" sz="3200" dirty="0"/>
              <a:t>3) Data cleansing – Removal of potential outliers using isolation forest </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656200" y="1581975"/>
            <a:ext cx="11283517" cy="1473972"/>
          </a:xfrm>
        </p:spPr>
        <p:txBody>
          <a:bodyPr anchor="t">
            <a:normAutofit fontScale="92500" lnSpcReduction="10000"/>
          </a:bodyPr>
          <a:lstStyle/>
          <a:p>
            <a:pPr algn="just"/>
            <a:r>
              <a:rPr lang="en-US" dirty="0">
                <a:latin typeface="Arial" panose="020B0604020202020204" pitchFamily="34" charset="0"/>
                <a:cs typeface="Arial" panose="020B0604020202020204" pitchFamily="34" charset="0"/>
              </a:rPr>
              <a:t>Isolation Forest is the anomaly detection algorithm that identifies anomalies using Isolation. As such, the isolation forest was used to identified the potential outliers data in the respective datasets. </a:t>
            </a:r>
          </a:p>
          <a:p>
            <a:pPr algn="just"/>
            <a:r>
              <a:rPr lang="en-US" dirty="0">
                <a:latin typeface="Arial" panose="020B0604020202020204" pitchFamily="34" charset="0"/>
                <a:cs typeface="Arial" panose="020B0604020202020204" pitchFamily="34" charset="0"/>
              </a:rPr>
              <a:t>Basically, the </a:t>
            </a:r>
            <a:r>
              <a:rPr lang="en-US" dirty="0" err="1">
                <a:latin typeface="Arial" panose="020B0604020202020204" pitchFamily="34" charset="0"/>
                <a:cs typeface="Arial" panose="020B0604020202020204" pitchFamily="34" charset="0"/>
              </a:rPr>
              <a:t>iForest</a:t>
            </a:r>
            <a:r>
              <a:rPr lang="en-US" dirty="0">
                <a:latin typeface="Arial" panose="020B0604020202020204" pitchFamily="34" charset="0"/>
                <a:cs typeface="Arial" panose="020B0604020202020204" pitchFamily="34" charset="0"/>
              </a:rPr>
              <a:t> works by creating an ensemble of isolation forest trees for each dataset where outliers were as instances with short average length in the trees. The tree is then recursively created by dividing the dataset until all instances are isolated or specific tree height is achieved. </a:t>
            </a:r>
            <a:endParaRPr lang="en-SG"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A5C4A803-1980-4644-94B8-7918F395EFF2}"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6" name="Footer Placeholder 5">
            <a:extLst>
              <a:ext uri="{FF2B5EF4-FFF2-40B4-BE49-F238E27FC236}">
                <a16:creationId xmlns:a16="http://schemas.microsoft.com/office/drawing/2014/main" id="{8AE82A89-E8A8-475F-8641-8628704C4002}"/>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E502A27A-AFCE-41EB-9DC3-3CC357C0494B}"/>
              </a:ext>
            </a:extLst>
          </p:cNvPr>
          <p:cNvPicPr/>
          <p:nvPr/>
        </p:nvPicPr>
        <p:blipFill>
          <a:blip r:embed="rId2"/>
          <a:stretch>
            <a:fillRect/>
          </a:stretch>
        </p:blipFill>
        <p:spPr>
          <a:xfrm>
            <a:off x="334875" y="3150159"/>
            <a:ext cx="3878043" cy="1927306"/>
          </a:xfrm>
          <a:prstGeom prst="rect">
            <a:avLst/>
          </a:prstGeom>
        </p:spPr>
      </p:pic>
      <p:pic>
        <p:nvPicPr>
          <p:cNvPr id="8" name="Picture 7">
            <a:extLst>
              <a:ext uri="{FF2B5EF4-FFF2-40B4-BE49-F238E27FC236}">
                <a16:creationId xmlns:a16="http://schemas.microsoft.com/office/drawing/2014/main" id="{2B664B39-E527-417A-BBEE-BDB7FEE8CA35}"/>
              </a:ext>
            </a:extLst>
          </p:cNvPr>
          <p:cNvPicPr/>
          <p:nvPr/>
        </p:nvPicPr>
        <p:blipFill>
          <a:blip r:embed="rId3"/>
          <a:stretch>
            <a:fillRect/>
          </a:stretch>
        </p:blipFill>
        <p:spPr>
          <a:xfrm>
            <a:off x="4346083" y="3167915"/>
            <a:ext cx="3878044" cy="1936136"/>
          </a:xfrm>
          <a:prstGeom prst="rect">
            <a:avLst/>
          </a:prstGeom>
        </p:spPr>
      </p:pic>
      <p:pic>
        <p:nvPicPr>
          <p:cNvPr id="9" name="Picture 8">
            <a:extLst>
              <a:ext uri="{FF2B5EF4-FFF2-40B4-BE49-F238E27FC236}">
                <a16:creationId xmlns:a16="http://schemas.microsoft.com/office/drawing/2014/main" id="{85657386-1FE5-4ABB-9A95-091B61AFA3BB}"/>
              </a:ext>
            </a:extLst>
          </p:cNvPr>
          <p:cNvPicPr/>
          <p:nvPr/>
        </p:nvPicPr>
        <p:blipFill>
          <a:blip r:embed="rId4"/>
          <a:stretch>
            <a:fillRect/>
          </a:stretch>
        </p:blipFill>
        <p:spPr>
          <a:xfrm>
            <a:off x="8295148" y="3159084"/>
            <a:ext cx="3667973" cy="1944967"/>
          </a:xfrm>
          <a:prstGeom prst="rect">
            <a:avLst/>
          </a:prstGeom>
        </p:spPr>
      </p:pic>
      <p:sp>
        <p:nvSpPr>
          <p:cNvPr id="10" name="Right Brace 9">
            <a:extLst>
              <a:ext uri="{FF2B5EF4-FFF2-40B4-BE49-F238E27FC236}">
                <a16:creationId xmlns:a16="http://schemas.microsoft.com/office/drawing/2014/main" id="{F36488BC-452C-4838-BA78-BE38521C81B2}"/>
              </a:ext>
            </a:extLst>
          </p:cNvPr>
          <p:cNvSpPr/>
          <p:nvPr/>
        </p:nvSpPr>
        <p:spPr>
          <a:xfrm rot="16200000">
            <a:off x="1351287" y="4396639"/>
            <a:ext cx="135680" cy="36751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endParaRPr lang="en-SG"/>
          </a:p>
        </p:txBody>
      </p:sp>
      <p:sp>
        <p:nvSpPr>
          <p:cNvPr id="11" name="Right Brace 10">
            <a:extLst>
              <a:ext uri="{FF2B5EF4-FFF2-40B4-BE49-F238E27FC236}">
                <a16:creationId xmlns:a16="http://schemas.microsoft.com/office/drawing/2014/main" id="{740372DF-71F1-418D-BA75-88DF80A1DA8F}"/>
              </a:ext>
            </a:extLst>
          </p:cNvPr>
          <p:cNvSpPr/>
          <p:nvPr/>
        </p:nvSpPr>
        <p:spPr>
          <a:xfrm rot="16200000">
            <a:off x="5672249" y="3860058"/>
            <a:ext cx="142354" cy="102121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endParaRPr lang="en-SG"/>
          </a:p>
        </p:txBody>
      </p:sp>
      <p:sp>
        <p:nvSpPr>
          <p:cNvPr id="12" name="Right Brace 11">
            <a:extLst>
              <a:ext uri="{FF2B5EF4-FFF2-40B4-BE49-F238E27FC236}">
                <a16:creationId xmlns:a16="http://schemas.microsoft.com/office/drawing/2014/main" id="{254F6297-3191-4E81-B6B2-B2B0EF2F2EF3}"/>
              </a:ext>
            </a:extLst>
          </p:cNvPr>
          <p:cNvSpPr/>
          <p:nvPr/>
        </p:nvSpPr>
        <p:spPr>
          <a:xfrm rot="16200000">
            <a:off x="9476599" y="3948157"/>
            <a:ext cx="105561" cy="83703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endParaRPr lang="en-SG"/>
          </a:p>
        </p:txBody>
      </p:sp>
      <p:sp>
        <p:nvSpPr>
          <p:cNvPr id="13" name="Content Placeholder 2">
            <a:extLst>
              <a:ext uri="{FF2B5EF4-FFF2-40B4-BE49-F238E27FC236}">
                <a16:creationId xmlns:a16="http://schemas.microsoft.com/office/drawing/2014/main" id="{73ECD0B1-2390-4B02-9704-59EA895362CC}"/>
              </a:ext>
            </a:extLst>
          </p:cNvPr>
          <p:cNvSpPr txBox="1">
            <a:spLocks/>
          </p:cNvSpPr>
          <p:nvPr/>
        </p:nvSpPr>
        <p:spPr>
          <a:xfrm>
            <a:off x="656200" y="5096144"/>
            <a:ext cx="11122238" cy="1327770"/>
          </a:xfrm>
          <a:prstGeom prst="rect">
            <a:avLst/>
          </a:prstGeom>
        </p:spPr>
        <p:txBody>
          <a:bodyPr vert="horz" lIns="91440" tIns="45720" rIns="91440" bIns="45720" rtlCol="0" anchor="t">
            <a:normAutofit fontScale="9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dirty="0">
                <a:latin typeface="Arial" panose="020B0604020202020204" pitchFamily="34" charset="0"/>
                <a:cs typeface="Arial" panose="020B0604020202020204" pitchFamily="34" charset="0"/>
              </a:rPr>
              <a:t>Based on the anomaly scores distribution shown above, the outliers with the lower anomaly scores are likely to be outliers. As such, the outlier threshold on the score can be set by the user preference to differentiate between the outlier and inlier. In this case, the outlier threshold was set as below -0.01 for all data aspects. </a:t>
            </a:r>
          </a:p>
          <a:p>
            <a:pPr algn="just"/>
            <a:r>
              <a:rPr lang="en-US" dirty="0">
                <a:latin typeface="Arial" panose="020B0604020202020204" pitchFamily="34" charset="0"/>
                <a:cs typeface="Arial" panose="020B0604020202020204" pitchFamily="34" charset="0"/>
              </a:rPr>
              <a:t>Thereafter, the outlier data from each dataset was removed, and the remaining data were used for further modelling algorithms. </a:t>
            </a:r>
            <a:endParaRPr lang="en-SG"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6E18A8B-A354-4C90-BC72-EEE5F0CCC1B2}"/>
              </a:ext>
            </a:extLst>
          </p:cNvPr>
          <p:cNvSpPr txBox="1"/>
          <p:nvPr/>
        </p:nvSpPr>
        <p:spPr>
          <a:xfrm>
            <a:off x="1154471" y="4217800"/>
            <a:ext cx="766998" cy="276999"/>
          </a:xfrm>
          <a:prstGeom prst="rect">
            <a:avLst/>
          </a:prstGeom>
          <a:noFill/>
        </p:spPr>
        <p:txBody>
          <a:bodyPr wrap="square" rtlCol="0">
            <a:spAutoFit/>
          </a:bodyPr>
          <a:lstStyle/>
          <a:p>
            <a:r>
              <a:rPr lang="en-US" sz="1200" b="1" dirty="0"/>
              <a:t>Outliers</a:t>
            </a:r>
            <a:endParaRPr lang="en-SG" sz="1200" b="1" dirty="0"/>
          </a:p>
        </p:txBody>
      </p:sp>
      <p:sp>
        <p:nvSpPr>
          <p:cNvPr id="15" name="TextBox 14">
            <a:extLst>
              <a:ext uri="{FF2B5EF4-FFF2-40B4-BE49-F238E27FC236}">
                <a16:creationId xmlns:a16="http://schemas.microsoft.com/office/drawing/2014/main" id="{0FFD4B4F-4C3C-44F0-9161-4E2535F50795}"/>
              </a:ext>
            </a:extLst>
          </p:cNvPr>
          <p:cNvSpPr txBox="1"/>
          <p:nvPr/>
        </p:nvSpPr>
        <p:spPr>
          <a:xfrm>
            <a:off x="5359927" y="4025004"/>
            <a:ext cx="766998" cy="276999"/>
          </a:xfrm>
          <a:prstGeom prst="rect">
            <a:avLst/>
          </a:prstGeom>
          <a:noFill/>
        </p:spPr>
        <p:txBody>
          <a:bodyPr wrap="square" rtlCol="0">
            <a:spAutoFit/>
          </a:bodyPr>
          <a:lstStyle/>
          <a:p>
            <a:r>
              <a:rPr lang="en-US" sz="1200" b="1" dirty="0"/>
              <a:t>Outliers</a:t>
            </a:r>
            <a:endParaRPr lang="en-SG" sz="1200" b="1" dirty="0"/>
          </a:p>
        </p:txBody>
      </p:sp>
      <p:sp>
        <p:nvSpPr>
          <p:cNvPr id="16" name="TextBox 15">
            <a:extLst>
              <a:ext uri="{FF2B5EF4-FFF2-40B4-BE49-F238E27FC236}">
                <a16:creationId xmlns:a16="http://schemas.microsoft.com/office/drawing/2014/main" id="{FDC2B592-0443-449B-9190-A901ABB1A044}"/>
              </a:ext>
            </a:extLst>
          </p:cNvPr>
          <p:cNvSpPr txBox="1"/>
          <p:nvPr/>
        </p:nvSpPr>
        <p:spPr>
          <a:xfrm>
            <a:off x="9180898" y="4035042"/>
            <a:ext cx="766998" cy="276999"/>
          </a:xfrm>
          <a:prstGeom prst="rect">
            <a:avLst/>
          </a:prstGeom>
          <a:noFill/>
        </p:spPr>
        <p:txBody>
          <a:bodyPr wrap="square" rtlCol="0">
            <a:spAutoFit/>
          </a:bodyPr>
          <a:lstStyle/>
          <a:p>
            <a:r>
              <a:rPr lang="en-US" sz="1200" b="1" dirty="0"/>
              <a:t>Outliers</a:t>
            </a:r>
            <a:endParaRPr lang="en-SG" sz="1200" b="1" dirty="0"/>
          </a:p>
        </p:txBody>
      </p:sp>
    </p:spTree>
    <p:extLst>
      <p:ext uri="{BB962C8B-B14F-4D97-AF65-F5344CB8AC3E}">
        <p14:creationId xmlns:p14="http://schemas.microsoft.com/office/powerpoint/2010/main" val="3589580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85884" y="0"/>
            <a:ext cx="11029616" cy="1188720"/>
          </a:xfrm>
        </p:spPr>
        <p:txBody>
          <a:bodyPr>
            <a:normAutofit/>
          </a:bodyPr>
          <a:lstStyle/>
          <a:p>
            <a:r>
              <a:rPr lang="en-US" sz="3200" dirty="0"/>
              <a:t>4) Data splitting </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581192" y="1287261"/>
            <a:ext cx="11029615" cy="3909895"/>
          </a:xfrm>
        </p:spPr>
        <p:txBody>
          <a:bodyPr anchor="t">
            <a:normAutofit/>
          </a:bodyPr>
          <a:lstStyle/>
          <a:p>
            <a:pPr algn="just"/>
            <a:r>
              <a:rPr lang="en-US" dirty="0">
                <a:latin typeface="Arial" panose="020B0604020202020204" pitchFamily="34" charset="0"/>
                <a:cs typeface="Arial" panose="020B0604020202020204" pitchFamily="34" charset="0"/>
              </a:rPr>
              <a:t>All the respective pre-processed datasets were divided into 70% training set and 30% testing set.</a:t>
            </a:r>
          </a:p>
          <a:p>
            <a:pPr algn="just"/>
            <a:endParaRPr lang="en-US" dirty="0">
              <a:latin typeface="Arial" panose="020B0604020202020204" pitchFamily="34" charset="0"/>
              <a:cs typeface="Arial" panose="020B0604020202020204" pitchFamily="34" charset="0"/>
            </a:endParaRPr>
          </a:p>
          <a:p>
            <a:pPr marL="0" indent="0" algn="just">
              <a:buNone/>
            </a:pPr>
            <a:endParaRPr lang="en-US" dirty="0">
              <a:latin typeface="Arial" panose="020B0604020202020204" pitchFamily="34" charset="0"/>
              <a:cs typeface="Arial" panose="020B0604020202020204" pitchFamily="34" charset="0"/>
            </a:endParaRPr>
          </a:p>
          <a:p>
            <a:pPr marL="0" indent="0" algn="just">
              <a:buNone/>
            </a:pP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A sample code snippet of dividing the datasets. </a:t>
            </a:r>
            <a:endParaRPr lang="en-SG"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C21842E9-5D4C-45D0-9CE8-38B0CDA117CA}"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6" name="Footer Placeholder 5">
            <a:extLst>
              <a:ext uri="{FF2B5EF4-FFF2-40B4-BE49-F238E27FC236}">
                <a16:creationId xmlns:a16="http://schemas.microsoft.com/office/drawing/2014/main" id="{7424709A-38F0-474E-83E4-3576410F9BDC}"/>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B02B3F26-5C84-4B95-A646-4646CC8FFFC4}"/>
              </a:ext>
            </a:extLst>
          </p:cNvPr>
          <p:cNvPicPr/>
          <p:nvPr/>
        </p:nvPicPr>
        <p:blipFill>
          <a:blip r:embed="rId2"/>
          <a:stretch>
            <a:fillRect/>
          </a:stretch>
        </p:blipFill>
        <p:spPr>
          <a:xfrm>
            <a:off x="2035184" y="3543694"/>
            <a:ext cx="7731015" cy="1292278"/>
          </a:xfrm>
          <a:prstGeom prst="rect">
            <a:avLst/>
          </a:prstGeom>
        </p:spPr>
      </p:pic>
      <p:graphicFrame>
        <p:nvGraphicFramePr>
          <p:cNvPr id="9" name="Table 9">
            <a:extLst>
              <a:ext uri="{FF2B5EF4-FFF2-40B4-BE49-F238E27FC236}">
                <a16:creationId xmlns:a16="http://schemas.microsoft.com/office/drawing/2014/main" id="{ECE5F50E-F1AD-4194-99BE-835AFE4E8A71}"/>
              </a:ext>
            </a:extLst>
          </p:cNvPr>
          <p:cNvGraphicFramePr>
            <a:graphicFrameLocks noGrp="1"/>
          </p:cNvGraphicFramePr>
          <p:nvPr>
            <p:extLst>
              <p:ext uri="{D42A27DB-BD31-4B8C-83A1-F6EECF244321}">
                <p14:modId xmlns:p14="http://schemas.microsoft.com/office/powerpoint/2010/main" val="1281548987"/>
              </p:ext>
            </p:extLst>
          </p:nvPr>
        </p:nvGraphicFramePr>
        <p:xfrm>
          <a:off x="2031999" y="2044638"/>
          <a:ext cx="8128000" cy="370840"/>
        </p:xfrm>
        <a:graphic>
          <a:graphicData uri="http://schemas.openxmlformats.org/drawingml/2006/table">
            <a:tbl>
              <a:tblPr firstRow="1" bandRow="1">
                <a:tableStyleId>{5C22544A-7EE6-4342-B048-85BDC9FD1C3A}</a:tableStyleId>
              </a:tblPr>
              <a:tblGrid>
                <a:gridCol w="5505142">
                  <a:extLst>
                    <a:ext uri="{9D8B030D-6E8A-4147-A177-3AD203B41FA5}">
                      <a16:colId xmlns:a16="http://schemas.microsoft.com/office/drawing/2014/main" val="1118908828"/>
                    </a:ext>
                  </a:extLst>
                </a:gridCol>
                <a:gridCol w="2622858">
                  <a:extLst>
                    <a:ext uri="{9D8B030D-6E8A-4147-A177-3AD203B41FA5}">
                      <a16:colId xmlns:a16="http://schemas.microsoft.com/office/drawing/2014/main" val="364901611"/>
                    </a:ext>
                  </a:extLst>
                </a:gridCol>
              </a:tblGrid>
              <a:tr h="370840">
                <a:tc>
                  <a:txBody>
                    <a:bodyPr/>
                    <a:lstStyle/>
                    <a:p>
                      <a:pPr algn="ctr"/>
                      <a:r>
                        <a:rPr lang="en-US" dirty="0">
                          <a:solidFill>
                            <a:schemeClr val="tx1"/>
                          </a:solidFill>
                        </a:rPr>
                        <a:t>70% Training</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tx1"/>
                          </a:solidFill>
                        </a:rPr>
                        <a:t>30% Testing</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1517640"/>
                  </a:ext>
                </a:extLst>
              </a:tr>
            </a:tbl>
          </a:graphicData>
        </a:graphic>
      </p:graphicFrame>
    </p:spTree>
    <p:extLst>
      <p:ext uri="{BB962C8B-B14F-4D97-AF65-F5344CB8AC3E}">
        <p14:creationId xmlns:p14="http://schemas.microsoft.com/office/powerpoint/2010/main" val="639097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AB003-BF3E-456C-90C3-F73F28A9182F}"/>
              </a:ext>
            </a:extLst>
          </p:cNvPr>
          <p:cNvSpPr>
            <a:spLocks noGrp="1"/>
          </p:cNvSpPr>
          <p:nvPr>
            <p:ph idx="1"/>
          </p:nvPr>
        </p:nvSpPr>
        <p:spPr>
          <a:xfrm>
            <a:off x="99528" y="1337953"/>
            <a:ext cx="5213390" cy="4722920"/>
          </a:xfrm>
        </p:spPr>
        <p:txBody>
          <a:bodyPr anchor="t">
            <a:normAutofit lnSpcReduction="10000"/>
          </a:bodyPr>
          <a:lstStyle/>
          <a:p>
            <a:pPr algn="just"/>
            <a:r>
              <a:rPr lang="en-GB" sz="1600" dirty="0">
                <a:effectLst/>
                <a:latin typeface="Arial" panose="020B0604020202020204" pitchFamily="34" charset="0"/>
                <a:ea typeface="SimSun" panose="02010600030101010101" pitchFamily="2" charset="-122"/>
                <a:cs typeface="Arial" panose="020B0604020202020204" pitchFamily="34" charset="0"/>
              </a:rPr>
              <a:t>After splitting the datasets, it </a:t>
            </a:r>
            <a:r>
              <a:rPr lang="en-GB" sz="1600" dirty="0">
                <a:latin typeface="Arial" panose="020B0604020202020204" pitchFamily="34" charset="0"/>
                <a:ea typeface="SimSun" panose="02010600030101010101" pitchFamily="2" charset="-122"/>
                <a:cs typeface="Arial" panose="020B0604020202020204" pitchFamily="34" charset="0"/>
              </a:rPr>
              <a:t>was also observed that </a:t>
            </a:r>
            <a:r>
              <a:rPr lang="en-GB" sz="1600" b="1" dirty="0">
                <a:latin typeface="Arial" panose="020B0604020202020204" pitchFamily="34" charset="0"/>
                <a:ea typeface="SimSun" panose="02010600030101010101" pitchFamily="2" charset="-122"/>
                <a:cs typeface="Arial" panose="020B0604020202020204" pitchFamily="34" charset="0"/>
              </a:rPr>
              <a:t>all of the classes present in the respective training sets were imbalanced</a:t>
            </a:r>
            <a:r>
              <a:rPr lang="en-GB" sz="1600" dirty="0">
                <a:latin typeface="Arial" panose="020B0604020202020204" pitchFamily="34" charset="0"/>
                <a:ea typeface="SimSun" panose="02010600030101010101" pitchFamily="2" charset="-122"/>
                <a:cs typeface="Arial" panose="020B0604020202020204" pitchFamily="34" charset="0"/>
              </a:rPr>
              <a:t>. Hence, </a:t>
            </a:r>
            <a:r>
              <a:rPr lang="en-GB" sz="1600" dirty="0">
                <a:effectLst/>
                <a:latin typeface="Arial" panose="020B0604020202020204" pitchFamily="34" charset="0"/>
                <a:ea typeface="SimSun" panose="02010600030101010101" pitchFamily="2" charset="-122"/>
                <a:cs typeface="Arial" panose="020B0604020202020204" pitchFamily="34" charset="0"/>
              </a:rPr>
              <a:t>it is also imperative to balance the datasets prior to the modelling pipeline. </a:t>
            </a:r>
          </a:p>
          <a:p>
            <a:pPr algn="just"/>
            <a:r>
              <a:rPr lang="en-GB" sz="1600" dirty="0">
                <a:effectLst/>
                <a:latin typeface="Arial" panose="020B0604020202020204" pitchFamily="34" charset="0"/>
                <a:ea typeface="SimSun" panose="02010600030101010101" pitchFamily="2" charset="-122"/>
                <a:cs typeface="Arial" panose="020B0604020202020204" pitchFamily="34" charset="0"/>
              </a:rPr>
              <a:t>This is because if the imbalanced training data is not treated promptly prior to the modelling pipeline, this will </a:t>
            </a:r>
            <a:r>
              <a:rPr lang="en-GB" sz="1600" b="1" dirty="0">
                <a:effectLst/>
                <a:latin typeface="Arial" panose="020B0604020202020204" pitchFamily="34" charset="0"/>
                <a:ea typeface="SimSun" panose="02010600030101010101" pitchFamily="2" charset="-122"/>
                <a:cs typeface="Arial" panose="020B0604020202020204" pitchFamily="34" charset="0"/>
              </a:rPr>
              <a:t>degrade the performance of the classifier models. </a:t>
            </a:r>
          </a:p>
          <a:p>
            <a:pPr algn="just"/>
            <a:r>
              <a:rPr lang="en-GB" sz="1600" dirty="0">
                <a:effectLst/>
                <a:latin typeface="Arial" panose="020B0604020202020204" pitchFamily="34" charset="0"/>
                <a:ea typeface="SimSun" panose="02010600030101010101" pitchFamily="2" charset="-122"/>
                <a:cs typeface="Arial" panose="020B0604020202020204" pitchFamily="34" charset="0"/>
              </a:rPr>
              <a:t>As such, most of the predictions will correspond to the majority class and treat the minority class features as noise in the data and resulting in high bias in the models.</a:t>
            </a:r>
          </a:p>
          <a:p>
            <a:pPr algn="just"/>
            <a:r>
              <a:rPr lang="en-GB" sz="1600" dirty="0">
                <a:effectLst/>
                <a:latin typeface="Arial" panose="020B0604020202020204" pitchFamily="34" charset="0"/>
                <a:ea typeface="SimSun" panose="02010600030101010101" pitchFamily="2" charset="-122"/>
                <a:cs typeface="Arial" panose="020B0604020202020204" pitchFamily="34" charset="0"/>
              </a:rPr>
              <a:t>Therefore, </a:t>
            </a:r>
            <a:r>
              <a:rPr lang="en-GB" sz="1600" b="1" dirty="0">
                <a:effectLst/>
                <a:latin typeface="Arial" panose="020B0604020202020204" pitchFamily="34" charset="0"/>
                <a:ea typeface="SimSun" panose="02010600030101010101" pitchFamily="2" charset="-122"/>
                <a:cs typeface="Arial" panose="020B0604020202020204" pitchFamily="34" charset="0"/>
              </a:rPr>
              <a:t>resampling</a:t>
            </a:r>
            <a:r>
              <a:rPr lang="en-GB" sz="1600" dirty="0">
                <a:effectLst/>
                <a:latin typeface="Arial" panose="020B0604020202020204" pitchFamily="34" charset="0"/>
                <a:ea typeface="SimSun" panose="02010600030101010101" pitchFamily="2" charset="-122"/>
                <a:cs typeface="Arial" panose="020B0604020202020204" pitchFamily="34" charset="0"/>
              </a:rPr>
              <a:t> is one of the most commonly approach to achieve the aim and deal with the imbalanced training datasets.</a:t>
            </a:r>
          </a:p>
          <a:p>
            <a:pPr algn="just"/>
            <a:endParaRPr lang="en-SG" sz="1600" dirty="0">
              <a:effectLst/>
              <a:latin typeface="Arial" panose="020B0604020202020204" pitchFamily="34" charset="0"/>
              <a:ea typeface="SimSun" panose="02010600030101010101" pitchFamily="2" charset="-122"/>
              <a:cs typeface="Arial" panose="020B0604020202020204" pitchFamily="34" charset="0"/>
            </a:endParaRPr>
          </a:p>
          <a:p>
            <a:pPr algn="just"/>
            <a:endParaRPr lang="en-SG" sz="1600" dirty="0">
              <a:effectLst/>
              <a:latin typeface="Arial" panose="020B0604020202020204" pitchFamily="34" charset="0"/>
              <a:ea typeface="SimSun" panose="02010600030101010101" pitchFamily="2" charset="-122"/>
              <a:cs typeface="Arial" panose="020B0604020202020204" pitchFamily="34" charset="0"/>
            </a:endParaRPr>
          </a:p>
          <a:p>
            <a:pPr algn="just"/>
            <a:endParaRPr lang="en-SG" sz="1400"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62801B13-9217-4A5A-B127-13472138764E}"/>
              </a:ext>
            </a:extLst>
          </p:cNvPr>
          <p:cNvSpPr>
            <a:spLocks noGrp="1"/>
          </p:cNvSpPr>
          <p:nvPr>
            <p:ph type="dt" sz="half" idx="10"/>
          </p:nvPr>
        </p:nvSpPr>
        <p:spPr>
          <a:xfrm>
            <a:off x="8454667" y="6423913"/>
            <a:ext cx="2844799" cy="365125"/>
          </a:xfrm>
        </p:spPr>
        <p:txBody>
          <a:bodyPr/>
          <a:lstStyle/>
          <a:p>
            <a:fld id="{B4D1FAD1-D28F-4E3F-9E4D-347FEEA09373}" type="datetime1">
              <a:rPr lang="en-US" smtClean="0"/>
              <a:t>8/9/2025</a:t>
            </a:fld>
            <a:endParaRPr lang="en-US" dirty="0"/>
          </a:p>
        </p:txBody>
      </p:sp>
      <p:sp>
        <p:nvSpPr>
          <p:cNvPr id="5" name="Footer Placeholder 4">
            <a:extLst>
              <a:ext uri="{FF2B5EF4-FFF2-40B4-BE49-F238E27FC236}">
                <a16:creationId xmlns:a16="http://schemas.microsoft.com/office/drawing/2014/main" id="{B9F77227-6DD2-4D49-8B69-13571F1760B0}"/>
              </a:ext>
            </a:extLst>
          </p:cNvPr>
          <p:cNvSpPr>
            <a:spLocks noGrp="1"/>
          </p:cNvSpPr>
          <p:nvPr>
            <p:ph type="ftr" sz="quarter" idx="11"/>
          </p:nvPr>
        </p:nvSpPr>
        <p:spPr/>
        <p:txBody>
          <a:bodyPr/>
          <a:lstStyle/>
          <a:p>
            <a:r>
              <a:rPr lang="en-US"/>
              <a:t>Capstone Project (C3879C) Presentation</a:t>
            </a:r>
            <a:endParaRPr lang="en-US" dirty="0"/>
          </a:p>
        </p:txBody>
      </p:sp>
      <p:sp>
        <p:nvSpPr>
          <p:cNvPr id="6" name="Slide Number Placeholder 5">
            <a:extLst>
              <a:ext uri="{FF2B5EF4-FFF2-40B4-BE49-F238E27FC236}">
                <a16:creationId xmlns:a16="http://schemas.microsoft.com/office/drawing/2014/main" id="{052DC1EB-9239-4BAE-A8FF-8528E7A69D90}"/>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9" name="Title 1">
            <a:extLst>
              <a:ext uri="{FF2B5EF4-FFF2-40B4-BE49-F238E27FC236}">
                <a16:creationId xmlns:a16="http://schemas.microsoft.com/office/drawing/2014/main" id="{0152B0A6-86B9-413C-901A-4F0978974278}"/>
              </a:ext>
            </a:extLst>
          </p:cNvPr>
          <p:cNvSpPr txBox="1">
            <a:spLocks/>
          </p:cNvSpPr>
          <p:nvPr/>
        </p:nvSpPr>
        <p:spPr>
          <a:xfrm>
            <a:off x="403639" y="0"/>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5) Resampling Technique (SMOTE-TOMEK)</a:t>
            </a:r>
            <a:endParaRPr lang="en-SG" sz="3200" dirty="0"/>
          </a:p>
        </p:txBody>
      </p:sp>
      <p:pic>
        <p:nvPicPr>
          <p:cNvPr id="13" name="Picture 12">
            <a:extLst>
              <a:ext uri="{FF2B5EF4-FFF2-40B4-BE49-F238E27FC236}">
                <a16:creationId xmlns:a16="http://schemas.microsoft.com/office/drawing/2014/main" id="{69516814-CC41-49AC-86D9-B7A7A49496A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788985" y="5773625"/>
            <a:ext cx="1480620" cy="832850"/>
          </a:xfrm>
          <a:prstGeom prst="rect">
            <a:avLst/>
          </a:prstGeom>
        </p:spPr>
      </p:pic>
      <p:pic>
        <p:nvPicPr>
          <p:cNvPr id="11" name="Picture 10">
            <a:extLst>
              <a:ext uri="{FF2B5EF4-FFF2-40B4-BE49-F238E27FC236}">
                <a16:creationId xmlns:a16="http://schemas.microsoft.com/office/drawing/2014/main" id="{BB72E79F-548A-455B-859F-2B365EC40725}"/>
              </a:ext>
            </a:extLst>
          </p:cNvPr>
          <p:cNvPicPr/>
          <p:nvPr/>
        </p:nvPicPr>
        <p:blipFill>
          <a:blip r:embed="rId4"/>
          <a:stretch>
            <a:fillRect/>
          </a:stretch>
        </p:blipFill>
        <p:spPr>
          <a:xfrm>
            <a:off x="5464974" y="1740524"/>
            <a:ext cx="3237721" cy="2151639"/>
          </a:xfrm>
          <a:prstGeom prst="rect">
            <a:avLst/>
          </a:prstGeom>
        </p:spPr>
      </p:pic>
      <p:pic>
        <p:nvPicPr>
          <p:cNvPr id="12" name="Picture 11">
            <a:extLst>
              <a:ext uri="{FF2B5EF4-FFF2-40B4-BE49-F238E27FC236}">
                <a16:creationId xmlns:a16="http://schemas.microsoft.com/office/drawing/2014/main" id="{25751BE4-AC24-44D7-8EBF-E27953EC6F42}"/>
              </a:ext>
            </a:extLst>
          </p:cNvPr>
          <p:cNvPicPr/>
          <p:nvPr/>
        </p:nvPicPr>
        <p:blipFill>
          <a:blip r:embed="rId5"/>
          <a:stretch>
            <a:fillRect/>
          </a:stretch>
        </p:blipFill>
        <p:spPr>
          <a:xfrm>
            <a:off x="8854751" y="1740524"/>
            <a:ext cx="3237721" cy="2151638"/>
          </a:xfrm>
          <a:prstGeom prst="rect">
            <a:avLst/>
          </a:prstGeom>
        </p:spPr>
      </p:pic>
      <p:pic>
        <p:nvPicPr>
          <p:cNvPr id="14" name="Picture 13">
            <a:extLst>
              <a:ext uri="{FF2B5EF4-FFF2-40B4-BE49-F238E27FC236}">
                <a16:creationId xmlns:a16="http://schemas.microsoft.com/office/drawing/2014/main" id="{DC6CA6EB-F20D-47C7-9660-E689AF28443F}"/>
              </a:ext>
            </a:extLst>
          </p:cNvPr>
          <p:cNvPicPr/>
          <p:nvPr/>
        </p:nvPicPr>
        <p:blipFill>
          <a:blip r:embed="rId6"/>
          <a:stretch>
            <a:fillRect/>
          </a:stretch>
        </p:blipFill>
        <p:spPr>
          <a:xfrm>
            <a:off x="6929279" y="4099516"/>
            <a:ext cx="3850943" cy="2345456"/>
          </a:xfrm>
          <a:prstGeom prst="rect">
            <a:avLst/>
          </a:prstGeom>
        </p:spPr>
      </p:pic>
    </p:spTree>
    <p:extLst>
      <p:ext uri="{BB962C8B-B14F-4D97-AF65-F5344CB8AC3E}">
        <p14:creationId xmlns:p14="http://schemas.microsoft.com/office/powerpoint/2010/main" val="902619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AB003-BF3E-456C-90C3-F73F28A9182F}"/>
              </a:ext>
            </a:extLst>
          </p:cNvPr>
          <p:cNvSpPr>
            <a:spLocks noGrp="1"/>
          </p:cNvSpPr>
          <p:nvPr>
            <p:ph idx="1"/>
          </p:nvPr>
        </p:nvSpPr>
        <p:spPr>
          <a:xfrm>
            <a:off x="403639" y="1188720"/>
            <a:ext cx="10852063" cy="4722920"/>
          </a:xfrm>
        </p:spPr>
        <p:txBody>
          <a:bodyPr anchor="t">
            <a:normAutofit/>
          </a:bodyPr>
          <a:lstStyle/>
          <a:p>
            <a:pPr algn="just"/>
            <a:r>
              <a:rPr lang="en-US" sz="2000" dirty="0">
                <a:effectLst/>
                <a:latin typeface="Arial" panose="020B0604020202020204" pitchFamily="34" charset="0"/>
                <a:ea typeface="SimSun" panose="02010600030101010101" pitchFamily="2" charset="-122"/>
                <a:cs typeface="Arial" panose="020B0604020202020204" pitchFamily="34" charset="0"/>
              </a:rPr>
              <a:t>Even though SMOTE is one of the famous oversampling techniques and is very effective in handling class imbalance. The idea is to </a:t>
            </a:r>
            <a:r>
              <a:rPr lang="en-US" sz="2000" b="1" dirty="0">
                <a:effectLst/>
                <a:latin typeface="Arial" panose="020B0604020202020204" pitchFamily="34" charset="0"/>
                <a:ea typeface="SimSun" panose="02010600030101010101" pitchFamily="2" charset="-122"/>
                <a:cs typeface="Arial" panose="020B0604020202020204" pitchFamily="34" charset="0"/>
              </a:rPr>
              <a:t>combine the SMOTE with Tomek </a:t>
            </a:r>
            <a:r>
              <a:rPr lang="en-US" sz="2000" dirty="0">
                <a:effectLst/>
                <a:latin typeface="Arial" panose="020B0604020202020204" pitchFamily="34" charset="0"/>
                <a:ea typeface="SimSun" panose="02010600030101010101" pitchFamily="2" charset="-122"/>
                <a:cs typeface="Arial" panose="020B0604020202020204" pitchFamily="34" charset="0"/>
              </a:rPr>
              <a:t>to </a:t>
            </a:r>
            <a:r>
              <a:rPr lang="en-US" sz="2000" b="1" dirty="0">
                <a:effectLst/>
                <a:latin typeface="Arial" panose="020B0604020202020204" pitchFamily="34" charset="0"/>
                <a:ea typeface="SimSun" panose="02010600030101010101" pitchFamily="2" charset="-122"/>
                <a:cs typeface="Arial" panose="020B0604020202020204" pitchFamily="34" charset="0"/>
              </a:rPr>
              <a:t>increase the effectiveness of handling the imbalanced class in training set.</a:t>
            </a:r>
            <a:r>
              <a:rPr lang="en-US" sz="2000" dirty="0">
                <a:effectLst/>
                <a:latin typeface="Arial" panose="020B0604020202020204" pitchFamily="34" charset="0"/>
                <a:ea typeface="SimSun" panose="02010600030101010101" pitchFamily="2" charset="-122"/>
                <a:cs typeface="Arial" panose="020B0604020202020204" pitchFamily="34" charset="0"/>
              </a:rPr>
              <a:t> </a:t>
            </a:r>
          </a:p>
          <a:p>
            <a:pPr algn="just"/>
            <a:r>
              <a:rPr lang="en-US" sz="2000" dirty="0">
                <a:latin typeface="Arial" panose="020B0604020202020204" pitchFamily="34" charset="0"/>
                <a:ea typeface="SimSun" panose="02010600030101010101" pitchFamily="2" charset="-122"/>
                <a:cs typeface="Arial" panose="020B0604020202020204" pitchFamily="34" charset="0"/>
              </a:rPr>
              <a:t>Basically, </a:t>
            </a:r>
            <a:r>
              <a:rPr lang="en-US" sz="2000" b="1" dirty="0">
                <a:latin typeface="Arial" panose="020B0604020202020204" pitchFamily="34" charset="0"/>
                <a:ea typeface="SimSun" panose="02010600030101010101" pitchFamily="2" charset="-122"/>
                <a:cs typeface="Arial" panose="020B0604020202020204" pitchFamily="34" charset="0"/>
              </a:rPr>
              <a:t>SMOTE</a:t>
            </a:r>
            <a:r>
              <a:rPr lang="en-US" sz="2000" dirty="0">
                <a:latin typeface="Arial" panose="020B0604020202020204" pitchFamily="34" charset="0"/>
                <a:ea typeface="SimSun" panose="02010600030101010101" pitchFamily="2" charset="-122"/>
                <a:cs typeface="Arial" panose="020B0604020202020204" pitchFamily="34" charset="0"/>
              </a:rPr>
              <a:t> is an oversampling technique that creates synthetic minority class data points to balance the training set. It works using a k-nearest neighbor algorithm to create synthetic data points.</a:t>
            </a:r>
          </a:p>
          <a:p>
            <a:pPr algn="just"/>
            <a:r>
              <a:rPr lang="en-US" sz="2000" dirty="0">
                <a:effectLst/>
                <a:latin typeface="Arial" panose="020B0604020202020204" pitchFamily="34" charset="0"/>
                <a:ea typeface="SimSun" panose="02010600030101010101" pitchFamily="2" charset="-122"/>
                <a:cs typeface="Arial" panose="020B0604020202020204" pitchFamily="34" charset="0"/>
              </a:rPr>
              <a:t>As for </a:t>
            </a:r>
            <a:r>
              <a:rPr lang="en-US" sz="2000" b="1" dirty="0">
                <a:effectLst/>
                <a:latin typeface="Arial" panose="020B0604020202020204" pitchFamily="34" charset="0"/>
                <a:ea typeface="SimSun" panose="02010600030101010101" pitchFamily="2" charset="-122"/>
                <a:cs typeface="Arial" panose="020B0604020202020204" pitchFamily="34" charset="0"/>
              </a:rPr>
              <a:t>Tomek Links</a:t>
            </a:r>
            <a:r>
              <a:rPr lang="en-US" sz="2000" dirty="0">
                <a:effectLst/>
                <a:latin typeface="Arial" panose="020B0604020202020204" pitchFamily="34" charset="0"/>
                <a:ea typeface="SimSun" panose="02010600030101010101" pitchFamily="2" charset="-122"/>
                <a:cs typeface="Arial" panose="020B0604020202020204" pitchFamily="34" charset="0"/>
              </a:rPr>
              <a:t>, it is an under-sampling approach that identifies all the pairs of data points that are nearest to each other but belong to different class, and these pairs are termed as Tomek Links. If these Tomek link points are present on the boundary of separation of the two classes. So </a:t>
            </a:r>
            <a:r>
              <a:rPr lang="en-US" sz="2000" b="1" dirty="0">
                <a:effectLst/>
                <a:latin typeface="Arial" panose="020B0604020202020204" pitchFamily="34" charset="0"/>
                <a:ea typeface="SimSun" panose="02010600030101010101" pitchFamily="2" charset="-122"/>
                <a:cs typeface="Arial" panose="020B0604020202020204" pitchFamily="34" charset="0"/>
              </a:rPr>
              <a:t>removing the majority clas</a:t>
            </a:r>
            <a:r>
              <a:rPr lang="en-US" sz="2000" b="1" dirty="0">
                <a:latin typeface="Arial" panose="020B0604020202020204" pitchFamily="34" charset="0"/>
                <a:ea typeface="SimSun" panose="02010600030101010101" pitchFamily="2" charset="-122"/>
                <a:cs typeface="Arial" panose="020B0604020202020204" pitchFamily="34" charset="0"/>
              </a:rPr>
              <a:t>s of Tomek links points increases the class separation</a:t>
            </a:r>
            <a:r>
              <a:rPr lang="en-US" sz="2000" dirty="0">
                <a:latin typeface="Arial" panose="020B0604020202020204" pitchFamily="34" charset="0"/>
                <a:ea typeface="SimSun" panose="02010600030101010101" pitchFamily="2" charset="-122"/>
                <a:cs typeface="Arial" panose="020B0604020202020204" pitchFamily="34" charset="0"/>
              </a:rPr>
              <a:t>, and </a:t>
            </a:r>
            <a:r>
              <a:rPr lang="en-US" sz="2000" b="1" dirty="0">
                <a:latin typeface="Arial" panose="020B0604020202020204" pitchFamily="34" charset="0"/>
                <a:ea typeface="SimSun" panose="02010600030101010101" pitchFamily="2" charset="-122"/>
                <a:cs typeface="Arial" panose="020B0604020202020204" pitchFamily="34" charset="0"/>
              </a:rPr>
              <a:t>reduces the number of majority class samples along the boundary of the majority cluster</a:t>
            </a:r>
            <a:r>
              <a:rPr lang="en-US" sz="2000" dirty="0">
                <a:latin typeface="Arial" panose="020B0604020202020204" pitchFamily="34" charset="0"/>
                <a:ea typeface="SimSun" panose="02010600030101010101" pitchFamily="2" charset="-122"/>
                <a:cs typeface="Arial" panose="020B0604020202020204" pitchFamily="34" charset="0"/>
              </a:rPr>
              <a:t>. </a:t>
            </a:r>
          </a:p>
        </p:txBody>
      </p:sp>
      <p:sp>
        <p:nvSpPr>
          <p:cNvPr id="4" name="Date Placeholder 3">
            <a:extLst>
              <a:ext uri="{FF2B5EF4-FFF2-40B4-BE49-F238E27FC236}">
                <a16:creationId xmlns:a16="http://schemas.microsoft.com/office/drawing/2014/main" id="{62801B13-9217-4A5A-B127-13472138764E}"/>
              </a:ext>
            </a:extLst>
          </p:cNvPr>
          <p:cNvSpPr>
            <a:spLocks noGrp="1"/>
          </p:cNvSpPr>
          <p:nvPr>
            <p:ph type="dt" sz="half" idx="10"/>
          </p:nvPr>
        </p:nvSpPr>
        <p:spPr/>
        <p:txBody>
          <a:bodyPr/>
          <a:lstStyle/>
          <a:p>
            <a:fld id="{B4D1FAD1-D28F-4E3F-9E4D-347FEEA09373}" type="datetime1">
              <a:rPr lang="en-US" smtClean="0"/>
              <a:t>8/9/2025</a:t>
            </a:fld>
            <a:endParaRPr lang="en-US" dirty="0"/>
          </a:p>
        </p:txBody>
      </p:sp>
      <p:sp>
        <p:nvSpPr>
          <p:cNvPr id="5" name="Footer Placeholder 4">
            <a:extLst>
              <a:ext uri="{FF2B5EF4-FFF2-40B4-BE49-F238E27FC236}">
                <a16:creationId xmlns:a16="http://schemas.microsoft.com/office/drawing/2014/main" id="{B9F77227-6DD2-4D49-8B69-13571F1760B0}"/>
              </a:ext>
            </a:extLst>
          </p:cNvPr>
          <p:cNvSpPr>
            <a:spLocks noGrp="1"/>
          </p:cNvSpPr>
          <p:nvPr>
            <p:ph type="ftr" sz="quarter" idx="11"/>
          </p:nvPr>
        </p:nvSpPr>
        <p:spPr/>
        <p:txBody>
          <a:bodyPr/>
          <a:lstStyle/>
          <a:p>
            <a:r>
              <a:rPr lang="en-US"/>
              <a:t>Capstone Project (C3879C) Presentation</a:t>
            </a:r>
            <a:endParaRPr lang="en-US" dirty="0"/>
          </a:p>
        </p:txBody>
      </p:sp>
      <p:sp>
        <p:nvSpPr>
          <p:cNvPr id="6" name="Slide Number Placeholder 5">
            <a:extLst>
              <a:ext uri="{FF2B5EF4-FFF2-40B4-BE49-F238E27FC236}">
                <a16:creationId xmlns:a16="http://schemas.microsoft.com/office/drawing/2014/main" id="{052DC1EB-9239-4BAE-A8FF-8528E7A69D90}"/>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9" name="Title 1">
            <a:extLst>
              <a:ext uri="{FF2B5EF4-FFF2-40B4-BE49-F238E27FC236}">
                <a16:creationId xmlns:a16="http://schemas.microsoft.com/office/drawing/2014/main" id="{0152B0A6-86B9-413C-901A-4F0978974278}"/>
              </a:ext>
            </a:extLst>
          </p:cNvPr>
          <p:cNvSpPr txBox="1">
            <a:spLocks/>
          </p:cNvSpPr>
          <p:nvPr/>
        </p:nvSpPr>
        <p:spPr>
          <a:xfrm>
            <a:off x="403639" y="0"/>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5) Resampling Technique (SMOTE-TOMEK)</a:t>
            </a:r>
            <a:endParaRPr lang="en-SG" sz="3200" dirty="0"/>
          </a:p>
        </p:txBody>
      </p:sp>
      <p:pic>
        <p:nvPicPr>
          <p:cNvPr id="7" name="Picture 6">
            <a:extLst>
              <a:ext uri="{FF2B5EF4-FFF2-40B4-BE49-F238E27FC236}">
                <a16:creationId xmlns:a16="http://schemas.microsoft.com/office/drawing/2014/main" id="{28D251E7-8862-4BD0-BDCD-AD152B7768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678682" y="5445576"/>
            <a:ext cx="932128" cy="932128"/>
          </a:xfrm>
          <a:prstGeom prst="rect">
            <a:avLst/>
          </a:prstGeom>
        </p:spPr>
      </p:pic>
    </p:spTree>
    <p:extLst>
      <p:ext uri="{BB962C8B-B14F-4D97-AF65-F5344CB8AC3E}">
        <p14:creationId xmlns:p14="http://schemas.microsoft.com/office/powerpoint/2010/main" val="622456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801B13-9217-4A5A-B127-13472138764E}"/>
              </a:ext>
            </a:extLst>
          </p:cNvPr>
          <p:cNvSpPr>
            <a:spLocks noGrp="1"/>
          </p:cNvSpPr>
          <p:nvPr>
            <p:ph type="dt" sz="half" idx="10"/>
          </p:nvPr>
        </p:nvSpPr>
        <p:spPr>
          <a:xfrm>
            <a:off x="8794354" y="6419628"/>
            <a:ext cx="2844799" cy="365125"/>
          </a:xfrm>
        </p:spPr>
        <p:txBody>
          <a:bodyPr/>
          <a:lstStyle/>
          <a:p>
            <a:fld id="{B4D1FAD1-D28F-4E3F-9E4D-347FEEA09373}" type="datetime1">
              <a:rPr lang="en-US" smtClean="0"/>
              <a:t>8/9/2025</a:t>
            </a:fld>
            <a:endParaRPr lang="en-US" dirty="0"/>
          </a:p>
        </p:txBody>
      </p:sp>
      <p:sp>
        <p:nvSpPr>
          <p:cNvPr id="5" name="Footer Placeholder 4">
            <a:extLst>
              <a:ext uri="{FF2B5EF4-FFF2-40B4-BE49-F238E27FC236}">
                <a16:creationId xmlns:a16="http://schemas.microsoft.com/office/drawing/2014/main" id="{B9F77227-6DD2-4D49-8B69-13571F1760B0}"/>
              </a:ext>
            </a:extLst>
          </p:cNvPr>
          <p:cNvSpPr>
            <a:spLocks noGrp="1"/>
          </p:cNvSpPr>
          <p:nvPr>
            <p:ph type="ftr" sz="quarter" idx="11"/>
          </p:nvPr>
        </p:nvSpPr>
        <p:spPr/>
        <p:txBody>
          <a:bodyPr/>
          <a:lstStyle/>
          <a:p>
            <a:r>
              <a:rPr lang="en-US"/>
              <a:t>Capstone Project (C3879C) Presentation</a:t>
            </a:r>
            <a:endParaRPr lang="en-US" dirty="0"/>
          </a:p>
        </p:txBody>
      </p:sp>
      <p:sp>
        <p:nvSpPr>
          <p:cNvPr id="6" name="Slide Number Placeholder 5">
            <a:extLst>
              <a:ext uri="{FF2B5EF4-FFF2-40B4-BE49-F238E27FC236}">
                <a16:creationId xmlns:a16="http://schemas.microsoft.com/office/drawing/2014/main" id="{052DC1EB-9239-4BAE-A8FF-8528E7A69D90}"/>
              </a:ext>
            </a:extLst>
          </p:cNvPr>
          <p:cNvSpPr>
            <a:spLocks noGrp="1"/>
          </p:cNvSpPr>
          <p:nvPr>
            <p:ph type="sldNum" sz="quarter" idx="12"/>
          </p:nvPr>
        </p:nvSpPr>
        <p:spPr>
          <a:xfrm>
            <a:off x="10978389" y="6428367"/>
            <a:ext cx="1052510" cy="365125"/>
          </a:xfrm>
        </p:spPr>
        <p:txBody>
          <a:bodyPr/>
          <a:lstStyle/>
          <a:p>
            <a:fld id="{3A98EE3D-8CD1-4C3F-BD1C-C98C9596463C}" type="slidenum">
              <a:rPr lang="en-US" smtClean="0"/>
              <a:t>16</a:t>
            </a:fld>
            <a:endParaRPr lang="en-US" dirty="0"/>
          </a:p>
        </p:txBody>
      </p:sp>
      <p:sp>
        <p:nvSpPr>
          <p:cNvPr id="9" name="Title 1">
            <a:extLst>
              <a:ext uri="{FF2B5EF4-FFF2-40B4-BE49-F238E27FC236}">
                <a16:creationId xmlns:a16="http://schemas.microsoft.com/office/drawing/2014/main" id="{0152B0A6-86B9-413C-901A-4F0978974278}"/>
              </a:ext>
            </a:extLst>
          </p:cNvPr>
          <p:cNvSpPr txBox="1">
            <a:spLocks/>
          </p:cNvSpPr>
          <p:nvPr/>
        </p:nvSpPr>
        <p:spPr>
          <a:xfrm>
            <a:off x="403639" y="0"/>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5) Resampling Technique (SMOTE-TOMEK)</a:t>
            </a:r>
            <a:endParaRPr lang="en-SG" sz="3200" dirty="0"/>
          </a:p>
        </p:txBody>
      </p:sp>
      <p:pic>
        <p:nvPicPr>
          <p:cNvPr id="11" name="Picture 10">
            <a:extLst>
              <a:ext uri="{FF2B5EF4-FFF2-40B4-BE49-F238E27FC236}">
                <a16:creationId xmlns:a16="http://schemas.microsoft.com/office/drawing/2014/main" id="{58FB7341-FC7D-4B79-94E8-E1C9D137B68B}"/>
              </a:ext>
            </a:extLst>
          </p:cNvPr>
          <p:cNvPicPr/>
          <p:nvPr/>
        </p:nvPicPr>
        <p:blipFill>
          <a:blip r:embed="rId2"/>
          <a:stretch>
            <a:fillRect/>
          </a:stretch>
        </p:blipFill>
        <p:spPr>
          <a:xfrm>
            <a:off x="403639" y="4263252"/>
            <a:ext cx="3454974" cy="2133262"/>
          </a:xfrm>
          <a:prstGeom prst="rect">
            <a:avLst/>
          </a:prstGeom>
        </p:spPr>
      </p:pic>
      <p:pic>
        <p:nvPicPr>
          <p:cNvPr id="16" name="Picture 15">
            <a:extLst>
              <a:ext uri="{FF2B5EF4-FFF2-40B4-BE49-F238E27FC236}">
                <a16:creationId xmlns:a16="http://schemas.microsoft.com/office/drawing/2014/main" id="{9E6F3AFB-A58E-4D65-B7A0-607A2573F143}"/>
              </a:ext>
            </a:extLst>
          </p:cNvPr>
          <p:cNvPicPr/>
          <p:nvPr/>
        </p:nvPicPr>
        <p:blipFill>
          <a:blip r:embed="rId3"/>
          <a:stretch>
            <a:fillRect/>
          </a:stretch>
        </p:blipFill>
        <p:spPr>
          <a:xfrm>
            <a:off x="4228842" y="4285926"/>
            <a:ext cx="3454974" cy="2124288"/>
          </a:xfrm>
          <a:prstGeom prst="rect">
            <a:avLst/>
          </a:prstGeom>
        </p:spPr>
      </p:pic>
      <p:pic>
        <p:nvPicPr>
          <p:cNvPr id="19" name="Picture 18">
            <a:extLst>
              <a:ext uri="{FF2B5EF4-FFF2-40B4-BE49-F238E27FC236}">
                <a16:creationId xmlns:a16="http://schemas.microsoft.com/office/drawing/2014/main" id="{00664F27-67C4-4E9C-AE22-7536A431D544}"/>
              </a:ext>
            </a:extLst>
          </p:cNvPr>
          <p:cNvPicPr/>
          <p:nvPr/>
        </p:nvPicPr>
        <p:blipFill>
          <a:blip r:embed="rId4"/>
          <a:stretch>
            <a:fillRect/>
          </a:stretch>
        </p:blipFill>
        <p:spPr>
          <a:xfrm>
            <a:off x="7807877" y="4263252"/>
            <a:ext cx="3696767" cy="2160662"/>
          </a:xfrm>
          <a:prstGeom prst="rect">
            <a:avLst/>
          </a:prstGeom>
        </p:spPr>
      </p:pic>
      <p:sp>
        <p:nvSpPr>
          <p:cNvPr id="21" name="Content Placeholder 2">
            <a:extLst>
              <a:ext uri="{FF2B5EF4-FFF2-40B4-BE49-F238E27FC236}">
                <a16:creationId xmlns:a16="http://schemas.microsoft.com/office/drawing/2014/main" id="{F812B66E-C539-445A-9EBB-AAB5F795C7AE}"/>
              </a:ext>
            </a:extLst>
          </p:cNvPr>
          <p:cNvSpPr>
            <a:spLocks noGrp="1"/>
          </p:cNvSpPr>
          <p:nvPr>
            <p:ph idx="1"/>
          </p:nvPr>
        </p:nvSpPr>
        <p:spPr>
          <a:xfrm>
            <a:off x="403639" y="1188720"/>
            <a:ext cx="10852063" cy="4722920"/>
          </a:xfrm>
        </p:spPr>
        <p:txBody>
          <a:bodyPr anchor="t">
            <a:normAutofit/>
          </a:bodyPr>
          <a:lstStyle/>
          <a:p>
            <a:pPr algn="just"/>
            <a:r>
              <a:rPr lang="en-US" sz="1600" dirty="0">
                <a:latin typeface="Arial" panose="020B0604020202020204" pitchFamily="34" charset="0"/>
                <a:ea typeface="SimSun" panose="02010600030101010101" pitchFamily="2" charset="-122"/>
                <a:cs typeface="Arial" panose="020B0604020202020204" pitchFamily="34" charset="0"/>
              </a:rPr>
              <a:t>Below shows a sample code snippet of the implementation of SMOTE and Tomek Links using the </a:t>
            </a:r>
            <a:r>
              <a:rPr lang="en-US" sz="1600" dirty="0" err="1">
                <a:latin typeface="Arial" panose="020B0604020202020204" pitchFamily="34" charset="0"/>
                <a:ea typeface="SimSun" panose="02010600030101010101" pitchFamily="2" charset="-122"/>
                <a:cs typeface="Arial" panose="020B0604020202020204" pitchFamily="34" charset="0"/>
              </a:rPr>
              <a:t>Imblearn</a:t>
            </a:r>
            <a:r>
              <a:rPr lang="en-US" sz="1600" dirty="0">
                <a:latin typeface="Arial" panose="020B0604020202020204" pitchFamily="34" charset="0"/>
                <a:ea typeface="SimSun" panose="02010600030101010101" pitchFamily="2" charset="-122"/>
                <a:cs typeface="Arial" panose="020B0604020202020204" pitchFamily="34" charset="0"/>
              </a:rPr>
              <a:t> package. </a:t>
            </a:r>
          </a:p>
          <a:p>
            <a:pPr algn="just"/>
            <a:endParaRPr lang="en-US" sz="1600" dirty="0">
              <a:effectLst/>
              <a:latin typeface="Arial" panose="020B0604020202020204" pitchFamily="34" charset="0"/>
              <a:ea typeface="SimSun" panose="02010600030101010101" pitchFamily="2" charset="-122"/>
              <a:cs typeface="Arial" panose="020B0604020202020204" pitchFamily="34" charset="0"/>
            </a:endParaRPr>
          </a:p>
          <a:p>
            <a:pPr algn="just"/>
            <a:endParaRPr lang="en-US" sz="1600" dirty="0">
              <a:latin typeface="Arial" panose="020B0604020202020204" pitchFamily="34" charset="0"/>
              <a:ea typeface="SimSun" panose="02010600030101010101" pitchFamily="2" charset="-122"/>
              <a:cs typeface="Arial" panose="020B0604020202020204" pitchFamily="34" charset="0"/>
            </a:endParaRPr>
          </a:p>
          <a:p>
            <a:pPr algn="just"/>
            <a:endParaRPr lang="en-US" sz="1600" dirty="0">
              <a:effectLst/>
              <a:latin typeface="Arial" panose="020B0604020202020204" pitchFamily="34" charset="0"/>
              <a:ea typeface="SimSun" panose="02010600030101010101" pitchFamily="2" charset="-122"/>
              <a:cs typeface="Arial" panose="020B0604020202020204" pitchFamily="34" charset="0"/>
            </a:endParaRPr>
          </a:p>
          <a:p>
            <a:pPr algn="just"/>
            <a:endParaRPr lang="en-US" sz="1600" dirty="0">
              <a:latin typeface="Arial" panose="020B0604020202020204" pitchFamily="34" charset="0"/>
              <a:ea typeface="SimSun" panose="02010600030101010101" pitchFamily="2" charset="-122"/>
              <a:cs typeface="Arial" panose="020B0604020202020204" pitchFamily="34" charset="0"/>
            </a:endParaRPr>
          </a:p>
          <a:p>
            <a:pPr algn="just"/>
            <a:endParaRPr lang="en-US" sz="1600" dirty="0">
              <a:effectLst/>
              <a:latin typeface="Arial" panose="020B0604020202020204" pitchFamily="34" charset="0"/>
              <a:ea typeface="SimSun" panose="02010600030101010101" pitchFamily="2" charset="-122"/>
              <a:cs typeface="Arial" panose="020B0604020202020204" pitchFamily="34" charset="0"/>
            </a:endParaRPr>
          </a:p>
          <a:p>
            <a:pPr algn="just"/>
            <a:r>
              <a:rPr lang="en-US" sz="1600" dirty="0">
                <a:latin typeface="Arial" panose="020B0604020202020204" pitchFamily="34" charset="0"/>
                <a:ea typeface="SimSun" panose="02010600030101010101" pitchFamily="2" charset="-122"/>
                <a:cs typeface="Arial" panose="020B0604020202020204" pitchFamily="34" charset="0"/>
              </a:rPr>
              <a:t>Below are the outcomes of the balanced classes in the training sets using SMOTE-Tomek Technique.</a:t>
            </a:r>
            <a:endParaRPr lang="en-US" sz="1600" dirty="0">
              <a:effectLst/>
              <a:latin typeface="Arial" panose="020B0604020202020204" pitchFamily="34" charset="0"/>
              <a:ea typeface="SimSun" panose="02010600030101010101" pitchFamily="2" charset="-122"/>
              <a:cs typeface="Arial" panose="020B0604020202020204" pitchFamily="34" charset="0"/>
            </a:endParaRPr>
          </a:p>
          <a:p>
            <a:pPr algn="just"/>
            <a:endParaRPr lang="en-SG" sz="1600" dirty="0">
              <a:effectLst/>
              <a:latin typeface="Arial" panose="020B0604020202020204" pitchFamily="34" charset="0"/>
              <a:ea typeface="SimSun" panose="02010600030101010101" pitchFamily="2" charset="-122"/>
              <a:cs typeface="Arial" panose="020B0604020202020204" pitchFamily="34" charset="0"/>
            </a:endParaRPr>
          </a:p>
        </p:txBody>
      </p:sp>
      <p:pic>
        <p:nvPicPr>
          <p:cNvPr id="25" name="Picture 24">
            <a:extLst>
              <a:ext uri="{FF2B5EF4-FFF2-40B4-BE49-F238E27FC236}">
                <a16:creationId xmlns:a16="http://schemas.microsoft.com/office/drawing/2014/main" id="{A7A83587-83D6-41C7-82D8-0CCED024DA81}"/>
              </a:ext>
            </a:extLst>
          </p:cNvPr>
          <p:cNvPicPr/>
          <p:nvPr/>
        </p:nvPicPr>
        <p:blipFill>
          <a:blip r:embed="rId5"/>
          <a:stretch>
            <a:fillRect/>
          </a:stretch>
        </p:blipFill>
        <p:spPr>
          <a:xfrm>
            <a:off x="3806515" y="2227751"/>
            <a:ext cx="4461510" cy="688975"/>
          </a:xfrm>
          <a:prstGeom prst="rect">
            <a:avLst/>
          </a:prstGeom>
        </p:spPr>
      </p:pic>
      <p:pic>
        <p:nvPicPr>
          <p:cNvPr id="26" name="Picture 25">
            <a:extLst>
              <a:ext uri="{FF2B5EF4-FFF2-40B4-BE49-F238E27FC236}">
                <a16:creationId xmlns:a16="http://schemas.microsoft.com/office/drawing/2014/main" id="{ABEAC694-B75A-4E3D-9DAF-005E85AC773B}"/>
              </a:ext>
            </a:extLst>
          </p:cNvPr>
          <p:cNvPicPr/>
          <p:nvPr/>
        </p:nvPicPr>
        <p:blipFill>
          <a:blip r:embed="rId6"/>
          <a:stretch>
            <a:fillRect/>
          </a:stretch>
        </p:blipFill>
        <p:spPr>
          <a:xfrm>
            <a:off x="3806515" y="3032760"/>
            <a:ext cx="4461510" cy="396240"/>
          </a:xfrm>
          <a:prstGeom prst="rect">
            <a:avLst/>
          </a:prstGeom>
        </p:spPr>
      </p:pic>
      <p:sp>
        <p:nvSpPr>
          <p:cNvPr id="27" name="TextBox 26">
            <a:extLst>
              <a:ext uri="{FF2B5EF4-FFF2-40B4-BE49-F238E27FC236}">
                <a16:creationId xmlns:a16="http://schemas.microsoft.com/office/drawing/2014/main" id="{ED106532-1234-4C0F-AE8E-31CCD4A0C655}"/>
              </a:ext>
            </a:extLst>
          </p:cNvPr>
          <p:cNvSpPr txBox="1"/>
          <p:nvPr/>
        </p:nvSpPr>
        <p:spPr>
          <a:xfrm>
            <a:off x="3490766" y="1806902"/>
            <a:ext cx="5093009" cy="307777"/>
          </a:xfrm>
          <a:prstGeom prst="rect">
            <a:avLst/>
          </a:prstGeom>
          <a:noFill/>
        </p:spPr>
        <p:txBody>
          <a:bodyPr wrap="square" rtlCol="0">
            <a:spAutoFit/>
          </a:bodyPr>
          <a:lstStyle/>
          <a:p>
            <a:r>
              <a:rPr lang="en-US" sz="1400" b="1" u="sng" dirty="0"/>
              <a:t>A sample code snippet of resampling technique (SMOTE-TOMEK)</a:t>
            </a:r>
            <a:endParaRPr lang="en-SG" sz="1400" b="1" u="sng" dirty="0"/>
          </a:p>
        </p:txBody>
      </p:sp>
    </p:spTree>
    <p:extLst>
      <p:ext uri="{BB962C8B-B14F-4D97-AF65-F5344CB8AC3E}">
        <p14:creationId xmlns:p14="http://schemas.microsoft.com/office/powerpoint/2010/main" val="3590653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85883" y="68961"/>
            <a:ext cx="11029616" cy="1188720"/>
          </a:xfrm>
        </p:spPr>
        <p:txBody>
          <a:bodyPr>
            <a:normAutofit/>
          </a:bodyPr>
          <a:lstStyle/>
          <a:p>
            <a:r>
              <a:rPr lang="en-US" sz="3200" dirty="0"/>
              <a:t>6) Baseline Model Selection &amp; evaluation</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581192" y="1358283"/>
            <a:ext cx="11029615" cy="4617067"/>
          </a:xfrm>
        </p:spPr>
        <p:txBody>
          <a:bodyPr anchor="t"/>
          <a:lstStyle/>
          <a:p>
            <a:pPr algn="just"/>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baseline of the classifier machine learning algorithms </a:t>
            </a:r>
            <a:r>
              <a:rPr lang="en-US" dirty="0">
                <a:latin typeface="Arial" panose="020B0604020202020204" pitchFamily="34" charset="0"/>
                <a:cs typeface="Arial" panose="020B0604020202020204" pitchFamily="34" charset="0"/>
              </a:rPr>
              <a:t>were built with the default parameters to investigate how well does each algorithm performed with the respective training datasets. </a:t>
            </a:r>
          </a:p>
          <a:p>
            <a:pPr algn="just"/>
            <a:r>
              <a:rPr lang="en-US" dirty="0">
                <a:latin typeface="Arial" panose="020B0604020202020204" pitchFamily="34" charset="0"/>
                <a:cs typeface="Arial" panose="020B0604020202020204" pitchFamily="34" charset="0"/>
              </a:rPr>
              <a:t>A sample code snippet of the baseline using the default parameters. </a:t>
            </a:r>
          </a:p>
          <a:p>
            <a:pPr algn="just"/>
            <a:endParaRPr lang="en-US" dirty="0">
              <a:latin typeface="Arial" panose="020B0604020202020204" pitchFamily="34" charset="0"/>
              <a:cs typeface="Arial" panose="020B0604020202020204" pitchFamily="34" charset="0"/>
            </a:endParaRPr>
          </a:p>
          <a:p>
            <a:pPr marL="0" indent="0" algn="just">
              <a:buNone/>
            </a:pP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model pipeline </a:t>
            </a:r>
            <a:r>
              <a:rPr lang="en-US" dirty="0">
                <a:latin typeface="Arial" panose="020B0604020202020204" pitchFamily="34" charset="0"/>
                <a:cs typeface="Arial" panose="020B0604020202020204" pitchFamily="34" charset="0"/>
              </a:rPr>
              <a:t>was also built by providing the list of steps. Each step represents a tuple containing a string of name and an instance of an estimator. </a:t>
            </a:r>
          </a:p>
          <a:p>
            <a:pPr algn="just"/>
            <a:r>
              <a:rPr lang="en-US" dirty="0">
                <a:latin typeface="Arial" panose="020B0604020202020204" pitchFamily="34" charset="0"/>
                <a:cs typeface="Arial" panose="020B0604020202020204" pitchFamily="34" charset="0"/>
              </a:rPr>
              <a:t>A sample code snippet of the model pipeline of </a:t>
            </a:r>
            <a:r>
              <a:rPr lang="en-US" b="1" dirty="0">
                <a:latin typeface="Arial" panose="020B0604020202020204" pitchFamily="34" charset="0"/>
                <a:cs typeface="Arial" panose="020B0604020202020204" pitchFamily="34" charset="0"/>
              </a:rPr>
              <a:t>hypertension</a:t>
            </a:r>
            <a:r>
              <a:rPr lang="en-US" dirty="0">
                <a:latin typeface="Arial" panose="020B0604020202020204" pitchFamily="34" charset="0"/>
                <a:cs typeface="Arial" panose="020B0604020202020204" pitchFamily="34" charset="0"/>
              </a:rPr>
              <a:t>. </a:t>
            </a:r>
          </a:p>
          <a:p>
            <a:pPr algn="just"/>
            <a:endParaRPr lang="en-US" dirty="0">
              <a:latin typeface="Arial" panose="020B0604020202020204" pitchFamily="34" charset="0"/>
              <a:cs typeface="Arial" panose="020B0604020202020204" pitchFamily="34" charset="0"/>
            </a:endParaRPr>
          </a:p>
          <a:p>
            <a:pPr algn="just"/>
            <a:r>
              <a:rPr lang="en-SG" dirty="0">
                <a:latin typeface="Arial" panose="020B0604020202020204" pitchFamily="34" charset="0"/>
                <a:cs typeface="Arial" panose="020B0604020202020204" pitchFamily="34" charset="0"/>
              </a:rPr>
              <a:t>A sample code snippet of the model pipeline of </a:t>
            </a:r>
            <a:r>
              <a:rPr lang="en-SG" b="1" dirty="0">
                <a:latin typeface="Arial" panose="020B0604020202020204" pitchFamily="34" charset="0"/>
                <a:cs typeface="Arial" panose="020B0604020202020204" pitchFamily="34" charset="0"/>
              </a:rPr>
              <a:t>obesity and diabetes</a:t>
            </a:r>
            <a:r>
              <a:rPr lang="en-SG" dirty="0">
                <a:latin typeface="Arial" panose="020B0604020202020204" pitchFamily="34" charset="0"/>
                <a:cs typeface="Arial" panose="020B0604020202020204" pitchFamily="34" charset="0"/>
              </a:rPr>
              <a:t>. </a:t>
            </a:r>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B92B6906-91D1-4B4D-816E-DE45A0044989}"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6" name="Footer Placeholder 5">
            <a:extLst>
              <a:ext uri="{FF2B5EF4-FFF2-40B4-BE49-F238E27FC236}">
                <a16:creationId xmlns:a16="http://schemas.microsoft.com/office/drawing/2014/main" id="{934A5433-67CB-480E-8CBC-5C813F6A77A5}"/>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D4D7F3A3-763E-4A27-9E21-CB244502FB38}"/>
              </a:ext>
            </a:extLst>
          </p:cNvPr>
          <p:cNvPicPr/>
          <p:nvPr/>
        </p:nvPicPr>
        <p:blipFill>
          <a:blip r:embed="rId2"/>
          <a:stretch>
            <a:fillRect/>
          </a:stretch>
        </p:blipFill>
        <p:spPr>
          <a:xfrm>
            <a:off x="2535465" y="2604943"/>
            <a:ext cx="8022835" cy="824057"/>
          </a:xfrm>
          <a:prstGeom prst="rect">
            <a:avLst/>
          </a:prstGeom>
        </p:spPr>
      </p:pic>
      <p:pic>
        <p:nvPicPr>
          <p:cNvPr id="8" name="Picture 7">
            <a:extLst>
              <a:ext uri="{FF2B5EF4-FFF2-40B4-BE49-F238E27FC236}">
                <a16:creationId xmlns:a16="http://schemas.microsoft.com/office/drawing/2014/main" id="{84C99B77-B4AB-4E88-A525-4FE4B8242AB1}"/>
              </a:ext>
            </a:extLst>
          </p:cNvPr>
          <p:cNvPicPr/>
          <p:nvPr/>
        </p:nvPicPr>
        <p:blipFill>
          <a:blip r:embed="rId3"/>
          <a:stretch>
            <a:fillRect/>
          </a:stretch>
        </p:blipFill>
        <p:spPr>
          <a:xfrm>
            <a:off x="2701390" y="4833020"/>
            <a:ext cx="7160412" cy="431438"/>
          </a:xfrm>
          <a:prstGeom prst="rect">
            <a:avLst/>
          </a:prstGeom>
        </p:spPr>
      </p:pic>
      <p:pic>
        <p:nvPicPr>
          <p:cNvPr id="9" name="Picture 8">
            <a:extLst>
              <a:ext uri="{FF2B5EF4-FFF2-40B4-BE49-F238E27FC236}">
                <a16:creationId xmlns:a16="http://schemas.microsoft.com/office/drawing/2014/main" id="{61A5DA24-001E-442E-9E81-88068B13607D}"/>
              </a:ext>
            </a:extLst>
          </p:cNvPr>
          <p:cNvPicPr/>
          <p:nvPr/>
        </p:nvPicPr>
        <p:blipFill>
          <a:blip r:embed="rId4"/>
          <a:stretch>
            <a:fillRect/>
          </a:stretch>
        </p:blipFill>
        <p:spPr>
          <a:xfrm>
            <a:off x="2701390" y="5648803"/>
            <a:ext cx="6609087" cy="530055"/>
          </a:xfrm>
          <a:prstGeom prst="rect">
            <a:avLst/>
          </a:prstGeom>
        </p:spPr>
      </p:pic>
    </p:spTree>
    <p:extLst>
      <p:ext uri="{BB962C8B-B14F-4D97-AF65-F5344CB8AC3E}">
        <p14:creationId xmlns:p14="http://schemas.microsoft.com/office/powerpoint/2010/main" val="347314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85883" y="68961"/>
            <a:ext cx="11029616" cy="1188720"/>
          </a:xfrm>
        </p:spPr>
        <p:txBody>
          <a:bodyPr>
            <a:normAutofit/>
          </a:bodyPr>
          <a:lstStyle/>
          <a:p>
            <a:r>
              <a:rPr lang="en-US" sz="3200" dirty="0"/>
              <a:t>6) Baseline Model selection &amp; evaluation</a:t>
            </a:r>
            <a:endParaRPr lang="en-SG" sz="3200"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B92B6906-91D1-4B4D-816E-DE45A0044989}"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18</a:t>
            </a:fld>
            <a:endParaRPr lang="en-US" dirty="0"/>
          </a:p>
        </p:txBody>
      </p:sp>
      <p:sp>
        <p:nvSpPr>
          <p:cNvPr id="6" name="Footer Placeholder 5">
            <a:extLst>
              <a:ext uri="{FF2B5EF4-FFF2-40B4-BE49-F238E27FC236}">
                <a16:creationId xmlns:a16="http://schemas.microsoft.com/office/drawing/2014/main" id="{934A5433-67CB-480E-8CBC-5C813F6A77A5}"/>
              </a:ext>
            </a:extLst>
          </p:cNvPr>
          <p:cNvSpPr>
            <a:spLocks noGrp="1"/>
          </p:cNvSpPr>
          <p:nvPr>
            <p:ph type="ftr" sz="quarter" idx="11"/>
          </p:nvPr>
        </p:nvSpPr>
        <p:spPr/>
        <p:txBody>
          <a:bodyPr/>
          <a:lstStyle/>
          <a:p>
            <a:r>
              <a:rPr lang="en-US"/>
              <a:t>Capstone Project (C3879C) Presentation</a:t>
            </a:r>
            <a:endParaRPr lang="en-US" dirty="0"/>
          </a:p>
        </p:txBody>
      </p:sp>
      <p:sp>
        <p:nvSpPr>
          <p:cNvPr id="9" name="Content Placeholder 2">
            <a:extLst>
              <a:ext uri="{FF2B5EF4-FFF2-40B4-BE49-F238E27FC236}">
                <a16:creationId xmlns:a16="http://schemas.microsoft.com/office/drawing/2014/main" id="{08F3B6D0-A0F8-42D1-BEC9-22B621CC9EB9}"/>
              </a:ext>
            </a:extLst>
          </p:cNvPr>
          <p:cNvSpPr>
            <a:spLocks noGrp="1"/>
          </p:cNvSpPr>
          <p:nvPr>
            <p:ph idx="1"/>
          </p:nvPr>
        </p:nvSpPr>
        <p:spPr>
          <a:xfrm>
            <a:off x="473642" y="1358283"/>
            <a:ext cx="4693162" cy="5065631"/>
          </a:xfrm>
        </p:spPr>
        <p:txBody>
          <a:bodyPr anchor="t">
            <a:normAutofit fontScale="85000" lnSpcReduction="10000"/>
          </a:bodyPr>
          <a:lstStyle/>
          <a:p>
            <a:pPr algn="just"/>
            <a:r>
              <a:rPr lang="en-GB" sz="1800" dirty="0">
                <a:effectLst/>
                <a:latin typeface="Arial" panose="020B0604020202020204" pitchFamily="34" charset="0"/>
                <a:ea typeface="SimSun" panose="02010600030101010101" pitchFamily="2" charset="-122"/>
                <a:cs typeface="Arial" panose="020B0604020202020204" pitchFamily="34" charset="0"/>
              </a:rPr>
              <a:t>After the baseline model pipelines were implemented, the </a:t>
            </a:r>
            <a:r>
              <a:rPr lang="en-GB" sz="1800" b="1" dirty="0">
                <a:effectLst/>
                <a:latin typeface="Arial" panose="020B0604020202020204" pitchFamily="34" charset="0"/>
                <a:ea typeface="SimSun" panose="02010600030101010101" pitchFamily="2" charset="-122"/>
                <a:cs typeface="Arial" panose="020B0604020202020204" pitchFamily="34" charset="0"/>
              </a:rPr>
              <a:t>Shuffle-Split Cross Validation</a:t>
            </a:r>
            <a:r>
              <a:rPr lang="en-GB" sz="1800" dirty="0">
                <a:effectLst/>
                <a:latin typeface="Arial" panose="020B0604020202020204" pitchFamily="34" charset="0"/>
                <a:ea typeface="SimSun" panose="02010600030101010101" pitchFamily="2" charset="-122"/>
                <a:cs typeface="Arial" panose="020B0604020202020204" pitchFamily="34" charset="0"/>
              </a:rPr>
              <a:t> was implemented to assess the performance and general errors of the entire classification algorithms. </a:t>
            </a:r>
          </a:p>
          <a:p>
            <a:pPr algn="just"/>
            <a:r>
              <a:rPr lang="en-GB" sz="1800" b="1" dirty="0">
                <a:effectLst/>
                <a:latin typeface="Arial" panose="020B0604020202020204" pitchFamily="34" charset="0"/>
                <a:ea typeface="SimSun" panose="02010600030101010101" pitchFamily="2" charset="-122"/>
                <a:cs typeface="Arial" panose="020B0604020202020204" pitchFamily="34" charset="0"/>
              </a:rPr>
              <a:t>Shuffle-Split Cross-Validation</a:t>
            </a:r>
            <a:r>
              <a:rPr lang="en-GB" sz="1800" dirty="0">
                <a:effectLst/>
                <a:latin typeface="Arial" panose="020B0604020202020204" pitchFamily="34" charset="0"/>
                <a:ea typeface="SimSun" panose="02010600030101010101" pitchFamily="2" charset="-122"/>
                <a:cs typeface="Arial" panose="020B0604020202020204" pitchFamily="34" charset="0"/>
              </a:rPr>
              <a:t> allows for control over the number of iterations independently of the training and test sizes and also allows for using the only part of the data in each iteration, by providing the train size and test size setting that don’t add up to one. </a:t>
            </a:r>
          </a:p>
          <a:p>
            <a:pPr algn="just"/>
            <a:r>
              <a:rPr lang="en-GB" sz="1800" dirty="0">
                <a:effectLst/>
                <a:latin typeface="Arial" panose="020B0604020202020204" pitchFamily="34" charset="0"/>
                <a:ea typeface="SimSun" panose="02010600030101010101" pitchFamily="2" charset="-122"/>
                <a:cs typeface="Arial" panose="020B0604020202020204" pitchFamily="34" charset="0"/>
              </a:rPr>
              <a:t>Therefore, shuffle-split cross-validation provides a more reliable result for classification tasks. </a:t>
            </a:r>
          </a:p>
          <a:p>
            <a:pPr algn="just"/>
            <a:r>
              <a:rPr lang="en-GB" sz="1800" dirty="0">
                <a:effectLst/>
                <a:latin typeface="Arial" panose="020B0604020202020204" pitchFamily="34" charset="0"/>
                <a:ea typeface="SimSun" panose="02010600030101010101" pitchFamily="2" charset="-122"/>
                <a:cs typeface="Arial" panose="020B0604020202020204" pitchFamily="34" charset="0"/>
              </a:rPr>
              <a:t>For this case, the train size and test (validation) size has been set as 80% and 20% respectively. </a:t>
            </a:r>
            <a:r>
              <a:rPr lang="en-GB" sz="1800" b="1" dirty="0">
                <a:effectLst/>
                <a:latin typeface="Arial" panose="020B0604020202020204" pitchFamily="34" charset="0"/>
                <a:ea typeface="SimSun" panose="02010600030101010101" pitchFamily="2" charset="-122"/>
                <a:cs typeface="Arial" panose="020B0604020202020204" pitchFamily="34" charset="0"/>
              </a:rPr>
              <a:t>One must note that the test used in the cross-validation was not originated from the testing set. In other words, the test used in the cross-validation was actually the % split from the training set itself.</a:t>
            </a:r>
            <a:endParaRPr lang="en-SG" b="1"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2B069A1-A27B-4F9B-8157-2EE90621C2BD}"/>
              </a:ext>
            </a:extLst>
          </p:cNvPr>
          <p:cNvPicPr/>
          <p:nvPr/>
        </p:nvPicPr>
        <p:blipFill>
          <a:blip r:embed="rId2"/>
          <a:stretch>
            <a:fillRect/>
          </a:stretch>
        </p:blipFill>
        <p:spPr>
          <a:xfrm>
            <a:off x="5473562" y="1733454"/>
            <a:ext cx="6440272" cy="2982010"/>
          </a:xfrm>
          <a:prstGeom prst="rect">
            <a:avLst/>
          </a:prstGeom>
        </p:spPr>
      </p:pic>
      <p:pic>
        <p:nvPicPr>
          <p:cNvPr id="11" name="Picture 10">
            <a:extLst>
              <a:ext uri="{FF2B5EF4-FFF2-40B4-BE49-F238E27FC236}">
                <a16:creationId xmlns:a16="http://schemas.microsoft.com/office/drawing/2014/main" id="{3EA32352-7567-4906-9000-4EA5569E693D}"/>
              </a:ext>
            </a:extLst>
          </p:cNvPr>
          <p:cNvPicPr/>
          <p:nvPr/>
        </p:nvPicPr>
        <p:blipFill>
          <a:blip r:embed="rId3"/>
          <a:stretch>
            <a:fillRect/>
          </a:stretch>
        </p:blipFill>
        <p:spPr>
          <a:xfrm>
            <a:off x="5473562" y="4975329"/>
            <a:ext cx="6440271" cy="1188720"/>
          </a:xfrm>
          <a:prstGeom prst="rect">
            <a:avLst/>
          </a:prstGeom>
        </p:spPr>
      </p:pic>
      <p:sp>
        <p:nvSpPr>
          <p:cNvPr id="12" name="TextBox 11">
            <a:extLst>
              <a:ext uri="{FF2B5EF4-FFF2-40B4-BE49-F238E27FC236}">
                <a16:creationId xmlns:a16="http://schemas.microsoft.com/office/drawing/2014/main" id="{28B55077-CD75-4637-A194-A6FA3719FF5F}"/>
              </a:ext>
            </a:extLst>
          </p:cNvPr>
          <p:cNvSpPr txBox="1"/>
          <p:nvPr/>
        </p:nvSpPr>
        <p:spPr>
          <a:xfrm>
            <a:off x="5815890" y="1319700"/>
            <a:ext cx="5902468" cy="307777"/>
          </a:xfrm>
          <a:prstGeom prst="rect">
            <a:avLst/>
          </a:prstGeom>
          <a:noFill/>
        </p:spPr>
        <p:txBody>
          <a:bodyPr wrap="square" rtlCol="0">
            <a:spAutoFit/>
          </a:bodyPr>
          <a:lstStyle/>
          <a:p>
            <a:r>
              <a:rPr lang="en-US" sz="1400" b="1" u="sng" dirty="0"/>
              <a:t>A sample code snippet of Shuffle-Split Cross-Validation for Baseline Models</a:t>
            </a:r>
            <a:endParaRPr lang="en-SG" sz="1400" b="1" u="sng" dirty="0"/>
          </a:p>
        </p:txBody>
      </p:sp>
    </p:spTree>
    <p:extLst>
      <p:ext uri="{BB962C8B-B14F-4D97-AF65-F5344CB8AC3E}">
        <p14:creationId xmlns:p14="http://schemas.microsoft.com/office/powerpoint/2010/main" val="1124271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85883" y="68961"/>
            <a:ext cx="11029616" cy="1188720"/>
          </a:xfrm>
        </p:spPr>
        <p:txBody>
          <a:bodyPr>
            <a:normAutofit/>
          </a:bodyPr>
          <a:lstStyle/>
          <a:p>
            <a:r>
              <a:rPr lang="en-US" sz="3200" dirty="0"/>
              <a:t>6) Baseline Model selection &amp; evaluation</a:t>
            </a:r>
            <a:endParaRPr lang="en-SG" sz="3200"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B92B6906-91D1-4B4D-816E-DE45A0044989}"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6" name="Footer Placeholder 5">
            <a:extLst>
              <a:ext uri="{FF2B5EF4-FFF2-40B4-BE49-F238E27FC236}">
                <a16:creationId xmlns:a16="http://schemas.microsoft.com/office/drawing/2014/main" id="{934A5433-67CB-480E-8CBC-5C813F6A77A5}"/>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6EC1BA9C-4E7E-4EDD-B3B8-6B5469D0A7C9}"/>
              </a:ext>
            </a:extLst>
          </p:cNvPr>
          <p:cNvPicPr/>
          <p:nvPr/>
        </p:nvPicPr>
        <p:blipFill>
          <a:blip r:embed="rId2"/>
          <a:stretch>
            <a:fillRect/>
          </a:stretch>
        </p:blipFill>
        <p:spPr>
          <a:xfrm>
            <a:off x="581190" y="1243426"/>
            <a:ext cx="3919823" cy="1620999"/>
          </a:xfrm>
          <a:prstGeom prst="rect">
            <a:avLst/>
          </a:prstGeom>
        </p:spPr>
      </p:pic>
      <p:pic>
        <p:nvPicPr>
          <p:cNvPr id="8" name="Picture 7">
            <a:extLst>
              <a:ext uri="{FF2B5EF4-FFF2-40B4-BE49-F238E27FC236}">
                <a16:creationId xmlns:a16="http://schemas.microsoft.com/office/drawing/2014/main" id="{2606A01E-2950-4A9F-A25C-BBC7EC6C7731}"/>
              </a:ext>
            </a:extLst>
          </p:cNvPr>
          <p:cNvPicPr/>
          <p:nvPr/>
        </p:nvPicPr>
        <p:blipFill>
          <a:blip r:embed="rId3"/>
          <a:stretch>
            <a:fillRect/>
          </a:stretch>
        </p:blipFill>
        <p:spPr>
          <a:xfrm>
            <a:off x="581190" y="3111854"/>
            <a:ext cx="3919823" cy="1649867"/>
          </a:xfrm>
          <a:prstGeom prst="rect">
            <a:avLst/>
          </a:prstGeom>
        </p:spPr>
      </p:pic>
      <p:pic>
        <p:nvPicPr>
          <p:cNvPr id="10" name="Picture 9">
            <a:extLst>
              <a:ext uri="{FF2B5EF4-FFF2-40B4-BE49-F238E27FC236}">
                <a16:creationId xmlns:a16="http://schemas.microsoft.com/office/drawing/2014/main" id="{3E157130-C3F0-44F0-A0E3-0C861B5C8D7D}"/>
              </a:ext>
            </a:extLst>
          </p:cNvPr>
          <p:cNvPicPr/>
          <p:nvPr/>
        </p:nvPicPr>
        <p:blipFill>
          <a:blip r:embed="rId4"/>
          <a:stretch>
            <a:fillRect/>
          </a:stretch>
        </p:blipFill>
        <p:spPr>
          <a:xfrm>
            <a:off x="581190" y="4957726"/>
            <a:ext cx="3919822" cy="1480444"/>
          </a:xfrm>
          <a:prstGeom prst="rect">
            <a:avLst/>
          </a:prstGeom>
        </p:spPr>
      </p:pic>
      <p:sp>
        <p:nvSpPr>
          <p:cNvPr id="3" name="Rectangle 2">
            <a:extLst>
              <a:ext uri="{FF2B5EF4-FFF2-40B4-BE49-F238E27FC236}">
                <a16:creationId xmlns:a16="http://schemas.microsoft.com/office/drawing/2014/main" id="{B568F625-CC90-4C6A-86AE-69E3F9B0F60D}"/>
              </a:ext>
            </a:extLst>
          </p:cNvPr>
          <p:cNvSpPr/>
          <p:nvPr/>
        </p:nvSpPr>
        <p:spPr>
          <a:xfrm>
            <a:off x="2627825" y="1426496"/>
            <a:ext cx="1067373" cy="1437929"/>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C0A7E5D6-7B3D-45F1-8E2E-661D12BA72AE}"/>
              </a:ext>
            </a:extLst>
          </p:cNvPr>
          <p:cNvSpPr/>
          <p:nvPr/>
        </p:nvSpPr>
        <p:spPr>
          <a:xfrm>
            <a:off x="1700420" y="5090865"/>
            <a:ext cx="840681" cy="1347305"/>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A3A13E0E-EE4D-4F2E-B1A6-2B22252A7EA2}"/>
              </a:ext>
            </a:extLst>
          </p:cNvPr>
          <p:cNvSpPr/>
          <p:nvPr/>
        </p:nvSpPr>
        <p:spPr>
          <a:xfrm>
            <a:off x="1785000" y="3249234"/>
            <a:ext cx="842825" cy="1503387"/>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7" name="Picture 16">
            <a:extLst>
              <a:ext uri="{FF2B5EF4-FFF2-40B4-BE49-F238E27FC236}">
                <a16:creationId xmlns:a16="http://schemas.microsoft.com/office/drawing/2014/main" id="{D7C204C6-FAD1-4334-8DC3-89C78459D9E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167724" y="5090865"/>
            <a:ext cx="1697088" cy="1115835"/>
          </a:xfrm>
          <a:prstGeom prst="rect">
            <a:avLst/>
          </a:prstGeom>
        </p:spPr>
      </p:pic>
      <p:sp>
        <p:nvSpPr>
          <p:cNvPr id="19" name="TextBox 18">
            <a:extLst>
              <a:ext uri="{FF2B5EF4-FFF2-40B4-BE49-F238E27FC236}">
                <a16:creationId xmlns:a16="http://schemas.microsoft.com/office/drawing/2014/main" id="{27C97EC8-EA7F-4944-AA87-F7CEFEC9A2B2}"/>
              </a:ext>
            </a:extLst>
          </p:cNvPr>
          <p:cNvSpPr txBox="1"/>
          <p:nvPr/>
        </p:nvSpPr>
        <p:spPr>
          <a:xfrm>
            <a:off x="4654964" y="1287612"/>
            <a:ext cx="5084950" cy="1524007"/>
          </a:xfrm>
          <a:prstGeom prst="rect">
            <a:avLst/>
          </a:prstGeom>
          <a:noFill/>
        </p:spPr>
        <p:txBody>
          <a:bodyPr wrap="square" rtlCol="0">
            <a:spAutoFit/>
          </a:bodyPr>
          <a:lstStyle/>
          <a:p>
            <a:pPr>
              <a:lnSpc>
                <a:spcPct val="150000"/>
              </a:lnSpc>
            </a:pPr>
            <a:r>
              <a:rPr lang="en-GB" sz="1600" dirty="0">
                <a:effectLst/>
                <a:latin typeface="Arial" panose="020B0604020202020204" pitchFamily="34" charset="0"/>
                <a:ea typeface="SimSun" panose="02010600030101010101" pitchFamily="2" charset="-122"/>
                <a:cs typeface="Arial" panose="020B0604020202020204" pitchFamily="34" charset="0"/>
              </a:rPr>
              <a:t>The </a:t>
            </a:r>
            <a:r>
              <a:rPr lang="en-GB" sz="1600" b="1" dirty="0">
                <a:effectLst/>
                <a:latin typeface="Arial" panose="020B0604020202020204" pitchFamily="34" charset="0"/>
                <a:ea typeface="SimSun" panose="02010600030101010101" pitchFamily="2" charset="-122"/>
                <a:cs typeface="Arial" panose="020B0604020202020204" pitchFamily="34" charset="0"/>
              </a:rPr>
              <a:t>gradient boosting classifier</a:t>
            </a:r>
            <a:r>
              <a:rPr lang="en-GB" sz="1600" dirty="0">
                <a:effectLst/>
                <a:latin typeface="Arial" panose="020B0604020202020204" pitchFamily="34" charset="0"/>
                <a:ea typeface="SimSun" panose="02010600030101010101" pitchFamily="2" charset="-122"/>
                <a:cs typeface="Arial" panose="020B0604020202020204" pitchFamily="34" charset="0"/>
              </a:rPr>
              <a:t> was selected as the baseline model for </a:t>
            </a:r>
            <a:r>
              <a:rPr lang="en-GB" sz="1600" b="1" dirty="0">
                <a:effectLst/>
                <a:latin typeface="Arial" panose="020B0604020202020204" pitchFamily="34" charset="0"/>
                <a:ea typeface="SimSun" panose="02010600030101010101" pitchFamily="2" charset="-122"/>
                <a:cs typeface="Arial" panose="020B0604020202020204" pitchFamily="34" charset="0"/>
              </a:rPr>
              <a:t>diabetes</a:t>
            </a:r>
            <a:r>
              <a:rPr lang="en-GB" sz="1600" dirty="0">
                <a:effectLst/>
                <a:latin typeface="Arial" panose="020B0604020202020204" pitchFamily="34" charset="0"/>
                <a:ea typeface="SimSun" panose="02010600030101010101" pitchFamily="2" charset="-122"/>
                <a:cs typeface="Arial" panose="020B0604020202020204" pitchFamily="34" charset="0"/>
              </a:rPr>
              <a:t> as it shows the only </a:t>
            </a:r>
            <a:r>
              <a:rPr lang="en-GB" sz="1600" b="1" dirty="0">
                <a:effectLst/>
                <a:latin typeface="Arial" panose="020B0604020202020204" pitchFamily="34" charset="0"/>
                <a:ea typeface="SimSun" panose="02010600030101010101" pitchFamily="2" charset="-122"/>
                <a:cs typeface="Arial" panose="020B0604020202020204" pitchFamily="34" charset="0"/>
              </a:rPr>
              <a:t>best performance metrics </a:t>
            </a:r>
            <a:r>
              <a:rPr lang="en-GB" sz="1600" dirty="0">
                <a:effectLst/>
                <a:latin typeface="Arial" panose="020B0604020202020204" pitchFamily="34" charset="0"/>
                <a:ea typeface="SimSun" panose="02010600030101010101" pitchFamily="2" charset="-122"/>
                <a:cs typeface="Arial" panose="020B0604020202020204" pitchFamily="34" charset="0"/>
              </a:rPr>
              <a:t>as compared to the rest of the other classifiers. </a:t>
            </a:r>
            <a:endParaRPr lang="en-SG" sz="1600" dirty="0">
              <a:effectLst/>
              <a:latin typeface="Arial" panose="020B0604020202020204" pitchFamily="34" charset="0"/>
              <a:ea typeface="SimSun" panose="02010600030101010101" pitchFamily="2" charset="-122"/>
              <a:cs typeface="Arial" panose="020B0604020202020204" pitchFamily="34" charset="0"/>
            </a:endParaRPr>
          </a:p>
        </p:txBody>
      </p:sp>
      <p:sp>
        <p:nvSpPr>
          <p:cNvPr id="20" name="TextBox 19">
            <a:extLst>
              <a:ext uri="{FF2B5EF4-FFF2-40B4-BE49-F238E27FC236}">
                <a16:creationId xmlns:a16="http://schemas.microsoft.com/office/drawing/2014/main" id="{814C880A-E4F4-423B-9D37-02D11BF2679E}"/>
              </a:ext>
            </a:extLst>
          </p:cNvPr>
          <p:cNvSpPr txBox="1"/>
          <p:nvPr/>
        </p:nvSpPr>
        <p:spPr>
          <a:xfrm>
            <a:off x="4628331" y="3174783"/>
            <a:ext cx="5084950" cy="1524007"/>
          </a:xfrm>
          <a:prstGeom prst="rect">
            <a:avLst/>
          </a:prstGeom>
          <a:noFill/>
        </p:spPr>
        <p:txBody>
          <a:bodyPr wrap="square" rtlCol="0">
            <a:spAutoFit/>
          </a:bodyPr>
          <a:lstStyle/>
          <a:p>
            <a:pPr>
              <a:lnSpc>
                <a:spcPct val="150000"/>
              </a:lnSpc>
            </a:pPr>
            <a:r>
              <a:rPr lang="en-GB" sz="1600" dirty="0">
                <a:effectLst/>
                <a:latin typeface="Arial" panose="020B0604020202020204" pitchFamily="34" charset="0"/>
                <a:ea typeface="SimSun" panose="02010600030101010101" pitchFamily="2" charset="-122"/>
                <a:cs typeface="Arial" panose="020B0604020202020204" pitchFamily="34" charset="0"/>
              </a:rPr>
              <a:t>The </a:t>
            </a:r>
            <a:r>
              <a:rPr lang="en-GB" sz="1600" b="1" dirty="0">
                <a:effectLst/>
                <a:latin typeface="Arial" panose="020B0604020202020204" pitchFamily="34" charset="0"/>
                <a:ea typeface="SimSun" panose="02010600030101010101" pitchFamily="2" charset="-122"/>
                <a:cs typeface="Arial" panose="020B0604020202020204" pitchFamily="34" charset="0"/>
              </a:rPr>
              <a:t>random forest classifier </a:t>
            </a:r>
            <a:r>
              <a:rPr lang="en-GB" sz="1600" dirty="0">
                <a:effectLst/>
                <a:latin typeface="Arial" panose="020B0604020202020204" pitchFamily="34" charset="0"/>
                <a:ea typeface="SimSun" panose="02010600030101010101" pitchFamily="2" charset="-122"/>
                <a:cs typeface="Arial" panose="020B0604020202020204" pitchFamily="34" charset="0"/>
              </a:rPr>
              <a:t>was selected for </a:t>
            </a:r>
            <a:r>
              <a:rPr lang="en-GB" sz="1600" b="1" dirty="0">
                <a:effectLst/>
                <a:latin typeface="Arial" panose="020B0604020202020204" pitchFamily="34" charset="0"/>
                <a:ea typeface="SimSun" panose="02010600030101010101" pitchFamily="2" charset="-122"/>
                <a:cs typeface="Arial" panose="020B0604020202020204" pitchFamily="34" charset="0"/>
              </a:rPr>
              <a:t>hypertension</a:t>
            </a:r>
            <a:r>
              <a:rPr lang="en-GB" sz="1600" dirty="0">
                <a:effectLst/>
                <a:latin typeface="Arial" panose="020B0604020202020204" pitchFamily="34" charset="0"/>
                <a:ea typeface="SimSun" panose="02010600030101010101" pitchFamily="2" charset="-122"/>
                <a:cs typeface="Arial" panose="020B0604020202020204" pitchFamily="34" charset="0"/>
              </a:rPr>
              <a:t> because of its model characteristics such that it is </a:t>
            </a:r>
            <a:r>
              <a:rPr lang="en-GB" sz="1600" b="1" dirty="0">
                <a:effectLst/>
                <a:latin typeface="Arial" panose="020B0604020202020204" pitchFamily="34" charset="0"/>
                <a:ea typeface="SimSun" panose="02010600030101010101" pitchFamily="2" charset="-122"/>
                <a:cs typeface="Arial" panose="020B0604020202020204" pitchFamily="34" charset="0"/>
              </a:rPr>
              <a:t>less biased and exhibits moderate variance in nature</a:t>
            </a:r>
            <a:r>
              <a:rPr lang="en-GB" sz="1600" dirty="0">
                <a:effectLst/>
                <a:latin typeface="Arial" panose="020B0604020202020204" pitchFamily="34" charset="0"/>
                <a:ea typeface="SimSun" panose="02010600030101010101" pitchFamily="2" charset="-122"/>
                <a:cs typeface="Arial" panose="020B0604020202020204" pitchFamily="34" charset="0"/>
              </a:rPr>
              <a:t>.</a:t>
            </a:r>
            <a:endParaRPr lang="en-SG" sz="1600" dirty="0">
              <a:effectLst/>
              <a:latin typeface="Arial" panose="020B0604020202020204" pitchFamily="34" charset="0"/>
              <a:ea typeface="SimSun" panose="02010600030101010101" pitchFamily="2" charset="-122"/>
              <a:cs typeface="Arial" panose="020B0604020202020204" pitchFamily="34" charset="0"/>
            </a:endParaRPr>
          </a:p>
        </p:txBody>
      </p:sp>
      <p:sp>
        <p:nvSpPr>
          <p:cNvPr id="21" name="TextBox 20">
            <a:extLst>
              <a:ext uri="{FF2B5EF4-FFF2-40B4-BE49-F238E27FC236}">
                <a16:creationId xmlns:a16="http://schemas.microsoft.com/office/drawing/2014/main" id="{B2488B7E-0EBB-4BF3-B07C-0EBEE30CCB7E}"/>
              </a:ext>
            </a:extLst>
          </p:cNvPr>
          <p:cNvSpPr txBox="1"/>
          <p:nvPr/>
        </p:nvSpPr>
        <p:spPr>
          <a:xfrm>
            <a:off x="4628331" y="4881346"/>
            <a:ext cx="5084950" cy="1524007"/>
          </a:xfrm>
          <a:prstGeom prst="rect">
            <a:avLst/>
          </a:prstGeom>
          <a:noFill/>
        </p:spPr>
        <p:txBody>
          <a:bodyPr wrap="square" rtlCol="0">
            <a:spAutoFit/>
          </a:bodyPr>
          <a:lstStyle/>
          <a:p>
            <a:pPr>
              <a:lnSpc>
                <a:spcPct val="150000"/>
              </a:lnSpc>
            </a:pPr>
            <a:r>
              <a:rPr lang="en-GB" sz="1600" dirty="0">
                <a:effectLst/>
                <a:latin typeface="Arial" panose="020B0604020202020204" pitchFamily="34" charset="0"/>
                <a:ea typeface="SimSun" panose="02010600030101010101" pitchFamily="2" charset="-122"/>
                <a:cs typeface="Arial" panose="020B0604020202020204" pitchFamily="34" charset="0"/>
              </a:rPr>
              <a:t>Similar to hypertension, the </a:t>
            </a:r>
            <a:r>
              <a:rPr lang="en-GB" sz="1600" b="1" dirty="0">
                <a:effectLst/>
                <a:latin typeface="Arial" panose="020B0604020202020204" pitchFamily="34" charset="0"/>
                <a:ea typeface="SimSun" panose="02010600030101010101" pitchFamily="2" charset="-122"/>
                <a:cs typeface="Arial" panose="020B0604020202020204" pitchFamily="34" charset="0"/>
              </a:rPr>
              <a:t>random forest classifier </a:t>
            </a:r>
            <a:r>
              <a:rPr lang="en-GB" sz="1600" dirty="0">
                <a:effectLst/>
                <a:latin typeface="Arial" panose="020B0604020202020204" pitchFamily="34" charset="0"/>
                <a:ea typeface="SimSun" panose="02010600030101010101" pitchFamily="2" charset="-122"/>
                <a:cs typeface="Arial" panose="020B0604020202020204" pitchFamily="34" charset="0"/>
              </a:rPr>
              <a:t>was selected for obesity because of its model characteristics such that it is </a:t>
            </a:r>
            <a:r>
              <a:rPr lang="en-GB" sz="1600" b="1" dirty="0">
                <a:effectLst/>
                <a:latin typeface="Arial" panose="020B0604020202020204" pitchFamily="34" charset="0"/>
                <a:ea typeface="SimSun" panose="02010600030101010101" pitchFamily="2" charset="-122"/>
                <a:cs typeface="Arial" panose="020B0604020202020204" pitchFamily="34" charset="0"/>
              </a:rPr>
              <a:t>less biased and exhibits moderate variance in nature</a:t>
            </a:r>
            <a:r>
              <a:rPr lang="en-GB" sz="1600" dirty="0">
                <a:effectLst/>
                <a:latin typeface="Arial" panose="020B0604020202020204" pitchFamily="34" charset="0"/>
                <a:ea typeface="SimSun" panose="02010600030101010101" pitchFamily="2" charset="-122"/>
                <a:cs typeface="Arial" panose="020B0604020202020204" pitchFamily="34" charset="0"/>
              </a:rPr>
              <a:t>.</a:t>
            </a:r>
            <a:endParaRPr lang="en-SG" sz="1600" dirty="0">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77978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B1DE-2E1A-411D-8EFA-3D7511252BC1}"/>
              </a:ext>
            </a:extLst>
          </p:cNvPr>
          <p:cNvSpPr>
            <a:spLocks noGrp="1"/>
          </p:cNvSpPr>
          <p:nvPr>
            <p:ph type="title"/>
          </p:nvPr>
        </p:nvSpPr>
        <p:spPr>
          <a:xfrm>
            <a:off x="434118" y="727788"/>
            <a:ext cx="11029616" cy="426966"/>
          </a:xfrm>
        </p:spPr>
        <p:txBody>
          <a:bodyPr>
            <a:normAutofit fontScale="90000"/>
          </a:bodyPr>
          <a:lstStyle/>
          <a:p>
            <a:r>
              <a:rPr lang="en-US" sz="2400" dirty="0"/>
              <a:t>What problem are we currently facing now and the future?</a:t>
            </a:r>
            <a:endParaRPr lang="en-SG" sz="2400" dirty="0"/>
          </a:p>
        </p:txBody>
      </p:sp>
      <p:sp>
        <p:nvSpPr>
          <p:cNvPr id="4" name="Date Placeholder 3">
            <a:extLst>
              <a:ext uri="{FF2B5EF4-FFF2-40B4-BE49-F238E27FC236}">
                <a16:creationId xmlns:a16="http://schemas.microsoft.com/office/drawing/2014/main" id="{ADFD2BF8-6E84-44E7-83C6-EE09BB3A4040}"/>
              </a:ext>
            </a:extLst>
          </p:cNvPr>
          <p:cNvSpPr>
            <a:spLocks noGrp="1"/>
          </p:cNvSpPr>
          <p:nvPr>
            <p:ph type="dt" sz="half" idx="10"/>
          </p:nvPr>
        </p:nvSpPr>
        <p:spPr/>
        <p:txBody>
          <a:bodyPr/>
          <a:lstStyle/>
          <a:p>
            <a:fld id="{C811C833-5265-4C6D-A95D-C61A562E123D}" type="datetime1">
              <a:rPr lang="en-US" smtClean="0"/>
              <a:t>8/9/2025</a:t>
            </a:fld>
            <a:endParaRPr lang="en-US" dirty="0"/>
          </a:p>
        </p:txBody>
      </p:sp>
      <p:sp>
        <p:nvSpPr>
          <p:cNvPr id="5" name="Slide Number Placeholder 4">
            <a:extLst>
              <a:ext uri="{FF2B5EF4-FFF2-40B4-BE49-F238E27FC236}">
                <a16:creationId xmlns:a16="http://schemas.microsoft.com/office/drawing/2014/main" id="{A5851489-3DB8-4C69-BADA-E55597229464}"/>
              </a:ext>
            </a:extLst>
          </p:cNvPr>
          <p:cNvSpPr>
            <a:spLocks noGrp="1"/>
          </p:cNvSpPr>
          <p:nvPr>
            <p:ph type="sldNum" sz="quarter" idx="12"/>
          </p:nvPr>
        </p:nvSpPr>
        <p:spPr/>
        <p:txBody>
          <a:bodyPr/>
          <a:lstStyle/>
          <a:p>
            <a:fld id="{3A98EE3D-8CD1-4C3F-BD1C-C98C9596463C}" type="slidenum">
              <a:rPr lang="en-US" smtClean="0"/>
              <a:t>2</a:t>
            </a:fld>
            <a:endParaRPr lang="en-US" dirty="0"/>
          </a:p>
        </p:txBody>
      </p:sp>
      <p:sp>
        <p:nvSpPr>
          <p:cNvPr id="6" name="Footer Placeholder 5">
            <a:extLst>
              <a:ext uri="{FF2B5EF4-FFF2-40B4-BE49-F238E27FC236}">
                <a16:creationId xmlns:a16="http://schemas.microsoft.com/office/drawing/2014/main" id="{39484ED9-8328-4A21-A4A8-246C90750935}"/>
              </a:ext>
            </a:extLst>
          </p:cNvPr>
          <p:cNvSpPr>
            <a:spLocks noGrp="1"/>
          </p:cNvSpPr>
          <p:nvPr>
            <p:ph type="ftr" sz="quarter" idx="11"/>
          </p:nvPr>
        </p:nvSpPr>
        <p:spPr/>
        <p:txBody>
          <a:bodyPr/>
          <a:lstStyle/>
          <a:p>
            <a:r>
              <a:rPr lang="en-US"/>
              <a:t>Capstone Project (C3879C) Presentation</a:t>
            </a:r>
            <a:endParaRPr lang="en-US" dirty="0"/>
          </a:p>
        </p:txBody>
      </p:sp>
      <p:sp>
        <p:nvSpPr>
          <p:cNvPr id="7" name="Scroll: Vertical 6">
            <a:extLst>
              <a:ext uri="{FF2B5EF4-FFF2-40B4-BE49-F238E27FC236}">
                <a16:creationId xmlns:a16="http://schemas.microsoft.com/office/drawing/2014/main" id="{B21DDB8F-EB61-45B4-ADF1-1854A7BFDADE}"/>
              </a:ext>
            </a:extLst>
          </p:cNvPr>
          <p:cNvSpPr/>
          <p:nvPr/>
        </p:nvSpPr>
        <p:spPr>
          <a:xfrm>
            <a:off x="207146" y="1322705"/>
            <a:ext cx="11483561" cy="5218054"/>
          </a:xfrm>
          <a:prstGeom prst="verticalScroll">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Arial" panose="020B0604020202020204" pitchFamily="34" charset="0"/>
              <a:cs typeface="Arial" panose="020B0604020202020204" pitchFamily="34" charset="0"/>
            </a:endParaRPr>
          </a:p>
          <a:p>
            <a:r>
              <a:rPr lang="en-US" sz="1600" dirty="0">
                <a:solidFill>
                  <a:schemeClr val="tx1"/>
                </a:solidFill>
                <a:latin typeface="Arial" panose="020B0604020202020204" pitchFamily="34" charset="0"/>
                <a:cs typeface="Arial" panose="020B0604020202020204" pitchFamily="34" charset="0"/>
              </a:rPr>
              <a:t>The World Health Organization (WHO) mentioned in a recent report that obesity-related chronic diseases have contributed to approximately about 41 million premature deaths annually, which is about 71% of all death worldwide. If the situation is unresolved, we are expected that the overall number of obesity-related chronic diseases related-deaths to be increased up to 52 million yearly by the end of 2030. The most common obesity-related chronic diseases are the obesity, diabetes and hypertension. </a:t>
            </a:r>
          </a:p>
          <a:p>
            <a:endParaRPr lang="en-US" sz="1600" dirty="0">
              <a:solidFill>
                <a:schemeClr val="tx1"/>
              </a:solidFill>
              <a:latin typeface="Arial" panose="020B0604020202020204" pitchFamily="34" charset="0"/>
              <a:cs typeface="Arial" panose="020B0604020202020204" pitchFamily="34" charset="0"/>
            </a:endParaRPr>
          </a:p>
          <a:p>
            <a:r>
              <a:rPr lang="en-US" sz="1600" dirty="0">
                <a:solidFill>
                  <a:schemeClr val="tx1"/>
                </a:solidFill>
                <a:latin typeface="Arial" panose="020B0604020202020204" pitchFamily="34" charset="0"/>
                <a:cs typeface="Arial" panose="020B0604020202020204" pitchFamily="34" charset="0"/>
              </a:rPr>
              <a:t>Furthermore, as the world currently facing the crisis of the COVID-19 pandemic, hence it would be expected that the number of people developing the obesity-related chronic diseases to rise as most people are working from home in order to curb the spread of the COVID-19 in their communities. Also, based on the recent news article, about 1/3 of the Singaporeans have gained weight during the COVID-19 pandemic and many fingers point their fingers at how their lifestyles have changed to become sedentary since the COVID-19 pandemic. </a:t>
            </a:r>
          </a:p>
          <a:p>
            <a:endParaRPr lang="en-US" sz="1600" dirty="0">
              <a:solidFill>
                <a:schemeClr val="tx1"/>
              </a:solidFill>
              <a:latin typeface="Arial" panose="020B0604020202020204" pitchFamily="34" charset="0"/>
              <a:cs typeface="Arial" panose="020B0604020202020204" pitchFamily="34" charset="0"/>
            </a:endParaRPr>
          </a:p>
          <a:p>
            <a:r>
              <a:rPr lang="en-US" sz="1600" dirty="0">
                <a:solidFill>
                  <a:schemeClr val="tx1"/>
                </a:solidFill>
                <a:latin typeface="Arial" panose="020B0604020202020204" pitchFamily="34" charset="0"/>
                <a:cs typeface="Arial" panose="020B0604020202020204" pitchFamily="34" charset="0"/>
              </a:rPr>
              <a:t>Thus, this is an alarming concern in the road of the battle of the COVID-19 pandemic as the majority of the people are unaware of their overall obesity status and some of them do not have time to for a simple health screening. </a:t>
            </a:r>
            <a:endParaRPr lang="en-US" sz="3600" dirty="0">
              <a:solidFill>
                <a:schemeClr val="tx1"/>
              </a:solidFill>
              <a:latin typeface="Arial" panose="020B0604020202020204" pitchFamily="34" charset="0"/>
              <a:cs typeface="Arial" panose="020B0604020202020204" pitchFamily="34" charset="0"/>
            </a:endParaRPr>
          </a:p>
          <a:p>
            <a:endParaRPr lang="en-US" sz="1600" i="1" dirty="0">
              <a:solidFill>
                <a:schemeClr val="tx1"/>
              </a:solidFill>
              <a:latin typeface="Arial" panose="020B0604020202020204" pitchFamily="34" charset="0"/>
              <a:cs typeface="Arial" panose="020B0604020202020204" pitchFamily="34" charset="0"/>
            </a:endParaRPr>
          </a:p>
          <a:p>
            <a:endParaRPr lang="en-US" sz="1600" i="1" dirty="0">
              <a:solidFill>
                <a:schemeClr val="tx1"/>
              </a:solidFill>
              <a:latin typeface="Arial" panose="020B0604020202020204" pitchFamily="34" charset="0"/>
              <a:cs typeface="Arial" panose="020B0604020202020204" pitchFamily="34" charset="0"/>
            </a:endParaRPr>
          </a:p>
          <a:p>
            <a:endParaRPr lang="en-SG"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1623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50373" y="0"/>
            <a:ext cx="11029616" cy="1188720"/>
          </a:xfrm>
        </p:spPr>
        <p:txBody>
          <a:bodyPr>
            <a:normAutofit/>
          </a:bodyPr>
          <a:lstStyle/>
          <a:p>
            <a:r>
              <a:rPr lang="en-US" sz="3200" dirty="0"/>
              <a:t>7) Hyperparameter Optimization</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350374" y="1106029"/>
            <a:ext cx="11029615" cy="5025055"/>
          </a:xfrm>
        </p:spPr>
        <p:txBody>
          <a:bodyPr anchor="t"/>
          <a:lstStyle/>
          <a:p>
            <a:pPr algn="just"/>
            <a:r>
              <a:rPr lang="en-US" dirty="0">
                <a:latin typeface="Arial" panose="020B0604020202020204" pitchFamily="34" charset="0"/>
                <a:cs typeface="Arial" panose="020B0604020202020204" pitchFamily="34" charset="0"/>
              </a:rPr>
              <a:t>The objective of hyperparameter optimization is to find the </a:t>
            </a:r>
            <a:r>
              <a:rPr lang="en-US" b="1" dirty="0">
                <a:latin typeface="Arial" panose="020B0604020202020204" pitchFamily="34" charset="0"/>
                <a:cs typeface="Arial" panose="020B0604020202020204" pitchFamily="34" charset="0"/>
              </a:rPr>
              <a:t>most optimal hyperparameters </a:t>
            </a:r>
            <a:r>
              <a:rPr lang="en-US" dirty="0">
                <a:latin typeface="Arial" panose="020B0604020202020204" pitchFamily="34" charset="0"/>
                <a:cs typeface="Arial" panose="020B0604020202020204" pitchFamily="34" charset="0"/>
              </a:rPr>
              <a:t>in machine learning classifiers. </a:t>
            </a:r>
          </a:p>
          <a:p>
            <a:pPr algn="just"/>
            <a:r>
              <a:rPr lang="en-US" dirty="0">
                <a:latin typeface="Arial" panose="020B0604020202020204" pitchFamily="34" charset="0"/>
                <a:cs typeface="Arial" panose="020B0604020202020204" pitchFamily="34" charset="0"/>
              </a:rPr>
              <a:t>Before the hyperparameter optimization process, a </a:t>
            </a:r>
            <a:r>
              <a:rPr lang="en-US" b="1" dirty="0">
                <a:latin typeface="Arial" panose="020B0604020202020204" pitchFamily="34" charset="0"/>
                <a:cs typeface="Arial" panose="020B0604020202020204" pitchFamily="34" charset="0"/>
              </a:rPr>
              <a:t>model pipeline object </a:t>
            </a:r>
            <a:r>
              <a:rPr lang="en-US" dirty="0">
                <a:latin typeface="Arial" panose="020B0604020202020204" pitchFamily="34" charset="0"/>
                <a:cs typeface="Arial" panose="020B0604020202020204" pitchFamily="34" charset="0"/>
              </a:rPr>
              <a:t>was first built by providing it with a list of steps and each steps represents a tuple containing a string of name and an instance of an estimator. </a:t>
            </a:r>
          </a:p>
          <a:p>
            <a:pPr algn="just"/>
            <a:r>
              <a:rPr lang="en-US" dirty="0">
                <a:latin typeface="Arial" panose="020B0604020202020204" pitchFamily="34" charset="0"/>
                <a:cs typeface="Arial" panose="020B0604020202020204" pitchFamily="34" charset="0"/>
              </a:rPr>
              <a:t>Below shows the sample code snippets for the respective obesity-related chronic diseases with the chosen baseline models. </a:t>
            </a:r>
            <a:endParaRPr lang="en-SG"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AABF2F29-D74F-4B89-B2AA-2F00A1BC59BD}"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6" name="Footer Placeholder 5">
            <a:extLst>
              <a:ext uri="{FF2B5EF4-FFF2-40B4-BE49-F238E27FC236}">
                <a16:creationId xmlns:a16="http://schemas.microsoft.com/office/drawing/2014/main" id="{0E74214C-EA8F-4005-AE7F-52A4D285B808}"/>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D816494C-BB1C-41ED-953E-CAFAE3AE2D58}"/>
              </a:ext>
            </a:extLst>
          </p:cNvPr>
          <p:cNvPicPr/>
          <p:nvPr/>
        </p:nvPicPr>
        <p:blipFill>
          <a:blip r:embed="rId2"/>
          <a:stretch>
            <a:fillRect/>
          </a:stretch>
        </p:blipFill>
        <p:spPr>
          <a:xfrm>
            <a:off x="2478520" y="4506111"/>
            <a:ext cx="7841137" cy="716209"/>
          </a:xfrm>
          <a:prstGeom prst="rect">
            <a:avLst/>
          </a:prstGeom>
        </p:spPr>
      </p:pic>
      <p:pic>
        <p:nvPicPr>
          <p:cNvPr id="8" name="Picture 7">
            <a:extLst>
              <a:ext uri="{FF2B5EF4-FFF2-40B4-BE49-F238E27FC236}">
                <a16:creationId xmlns:a16="http://schemas.microsoft.com/office/drawing/2014/main" id="{5F3C229B-5F9C-4320-BF84-325B23AB9959}"/>
              </a:ext>
            </a:extLst>
          </p:cNvPr>
          <p:cNvPicPr/>
          <p:nvPr/>
        </p:nvPicPr>
        <p:blipFill>
          <a:blip r:embed="rId3"/>
          <a:stretch>
            <a:fillRect/>
          </a:stretch>
        </p:blipFill>
        <p:spPr>
          <a:xfrm>
            <a:off x="2478520" y="3340042"/>
            <a:ext cx="7841137" cy="615409"/>
          </a:xfrm>
          <a:prstGeom prst="rect">
            <a:avLst/>
          </a:prstGeom>
        </p:spPr>
      </p:pic>
      <p:pic>
        <p:nvPicPr>
          <p:cNvPr id="9" name="Picture 8">
            <a:extLst>
              <a:ext uri="{FF2B5EF4-FFF2-40B4-BE49-F238E27FC236}">
                <a16:creationId xmlns:a16="http://schemas.microsoft.com/office/drawing/2014/main" id="{126937EF-2011-4F63-AF14-5CD44F02B78D}"/>
              </a:ext>
            </a:extLst>
          </p:cNvPr>
          <p:cNvPicPr/>
          <p:nvPr/>
        </p:nvPicPr>
        <p:blipFill>
          <a:blip r:embed="rId4"/>
          <a:stretch>
            <a:fillRect/>
          </a:stretch>
        </p:blipFill>
        <p:spPr>
          <a:xfrm>
            <a:off x="2394542" y="5772980"/>
            <a:ext cx="7841136" cy="716209"/>
          </a:xfrm>
          <a:prstGeom prst="rect">
            <a:avLst/>
          </a:prstGeom>
        </p:spPr>
      </p:pic>
      <p:sp>
        <p:nvSpPr>
          <p:cNvPr id="10" name="TextBox 9">
            <a:extLst>
              <a:ext uri="{FF2B5EF4-FFF2-40B4-BE49-F238E27FC236}">
                <a16:creationId xmlns:a16="http://schemas.microsoft.com/office/drawing/2014/main" id="{81B9A058-D9A8-43B6-B96E-FD0FD1CE52A6}"/>
              </a:ext>
            </a:extLst>
          </p:cNvPr>
          <p:cNvSpPr txBox="1"/>
          <p:nvPr/>
        </p:nvSpPr>
        <p:spPr>
          <a:xfrm>
            <a:off x="4044724" y="4160789"/>
            <a:ext cx="4382469" cy="307777"/>
          </a:xfrm>
          <a:prstGeom prst="rect">
            <a:avLst/>
          </a:prstGeom>
          <a:noFill/>
        </p:spPr>
        <p:txBody>
          <a:bodyPr wrap="square" rtlCol="0">
            <a:spAutoFit/>
          </a:bodyPr>
          <a:lstStyle/>
          <a:p>
            <a:r>
              <a:rPr lang="en-US" sz="1400" b="1" u="sng" dirty="0"/>
              <a:t>A sample code snippet of model pipeline (Hypertension)</a:t>
            </a:r>
            <a:endParaRPr lang="en-SG" sz="1400" b="1" u="sng" dirty="0"/>
          </a:p>
        </p:txBody>
      </p:sp>
      <p:sp>
        <p:nvSpPr>
          <p:cNvPr id="11" name="TextBox 10">
            <a:extLst>
              <a:ext uri="{FF2B5EF4-FFF2-40B4-BE49-F238E27FC236}">
                <a16:creationId xmlns:a16="http://schemas.microsoft.com/office/drawing/2014/main" id="{088E60AF-A2EC-43C0-866F-4CFE115B08E3}"/>
              </a:ext>
            </a:extLst>
          </p:cNvPr>
          <p:cNvSpPr txBox="1"/>
          <p:nvPr/>
        </p:nvSpPr>
        <p:spPr>
          <a:xfrm>
            <a:off x="4055455" y="2867913"/>
            <a:ext cx="4382469" cy="307777"/>
          </a:xfrm>
          <a:prstGeom prst="rect">
            <a:avLst/>
          </a:prstGeom>
          <a:noFill/>
        </p:spPr>
        <p:txBody>
          <a:bodyPr wrap="square" rtlCol="0">
            <a:spAutoFit/>
          </a:bodyPr>
          <a:lstStyle/>
          <a:p>
            <a:r>
              <a:rPr lang="en-US" sz="1400" b="1" u="sng" dirty="0"/>
              <a:t>A sample code snippet of model pipeline (Diabetes)</a:t>
            </a:r>
            <a:endParaRPr lang="en-SG" sz="1400" b="1" u="sng" dirty="0"/>
          </a:p>
        </p:txBody>
      </p:sp>
      <p:sp>
        <p:nvSpPr>
          <p:cNvPr id="12" name="TextBox 11">
            <a:extLst>
              <a:ext uri="{FF2B5EF4-FFF2-40B4-BE49-F238E27FC236}">
                <a16:creationId xmlns:a16="http://schemas.microsoft.com/office/drawing/2014/main" id="{79FB2FA2-4DA3-4C7E-B52B-1043A18E81DF}"/>
              </a:ext>
            </a:extLst>
          </p:cNvPr>
          <p:cNvSpPr txBox="1"/>
          <p:nvPr/>
        </p:nvSpPr>
        <p:spPr>
          <a:xfrm>
            <a:off x="3904763" y="5410424"/>
            <a:ext cx="4382469" cy="307777"/>
          </a:xfrm>
          <a:prstGeom prst="rect">
            <a:avLst/>
          </a:prstGeom>
          <a:noFill/>
        </p:spPr>
        <p:txBody>
          <a:bodyPr wrap="square" rtlCol="0">
            <a:spAutoFit/>
          </a:bodyPr>
          <a:lstStyle/>
          <a:p>
            <a:r>
              <a:rPr lang="en-US" sz="1400" b="1" u="sng" dirty="0"/>
              <a:t>A sample code snippet of model pipeline (Obesity)</a:t>
            </a:r>
            <a:endParaRPr lang="en-SG" sz="1400" b="1" u="sng" dirty="0"/>
          </a:p>
        </p:txBody>
      </p:sp>
    </p:spTree>
    <p:extLst>
      <p:ext uri="{BB962C8B-B14F-4D97-AF65-F5344CB8AC3E}">
        <p14:creationId xmlns:p14="http://schemas.microsoft.com/office/powerpoint/2010/main" val="139326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50373" y="0"/>
            <a:ext cx="11029616" cy="1188720"/>
          </a:xfrm>
        </p:spPr>
        <p:txBody>
          <a:bodyPr>
            <a:normAutofit/>
          </a:bodyPr>
          <a:lstStyle/>
          <a:p>
            <a:r>
              <a:rPr lang="en-US" sz="3200" dirty="0"/>
              <a:t>7) Hyperparameter Optimization</a:t>
            </a:r>
            <a:endParaRPr lang="en-SG" sz="3200"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AABF2F29-D74F-4B89-B2AA-2F00A1BC59BD}"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6" name="Footer Placeholder 5">
            <a:extLst>
              <a:ext uri="{FF2B5EF4-FFF2-40B4-BE49-F238E27FC236}">
                <a16:creationId xmlns:a16="http://schemas.microsoft.com/office/drawing/2014/main" id="{0E74214C-EA8F-4005-AE7F-52A4D285B808}"/>
              </a:ext>
            </a:extLst>
          </p:cNvPr>
          <p:cNvSpPr>
            <a:spLocks noGrp="1"/>
          </p:cNvSpPr>
          <p:nvPr>
            <p:ph type="ftr" sz="quarter" idx="11"/>
          </p:nvPr>
        </p:nvSpPr>
        <p:spPr/>
        <p:txBody>
          <a:bodyPr/>
          <a:lstStyle/>
          <a:p>
            <a:r>
              <a:rPr lang="en-US"/>
              <a:t>Capstone Project (C3879C) Presentation</a:t>
            </a:r>
            <a:endParaRPr lang="en-US" dirty="0"/>
          </a:p>
        </p:txBody>
      </p:sp>
      <p:sp>
        <p:nvSpPr>
          <p:cNvPr id="7" name="Content Placeholder 2">
            <a:extLst>
              <a:ext uri="{FF2B5EF4-FFF2-40B4-BE49-F238E27FC236}">
                <a16:creationId xmlns:a16="http://schemas.microsoft.com/office/drawing/2014/main" id="{D2AB9B41-098E-4382-8701-49D80BBACD18}"/>
              </a:ext>
            </a:extLst>
          </p:cNvPr>
          <p:cNvSpPr>
            <a:spLocks noGrp="1"/>
          </p:cNvSpPr>
          <p:nvPr>
            <p:ph idx="1"/>
          </p:nvPr>
        </p:nvSpPr>
        <p:spPr>
          <a:xfrm>
            <a:off x="350374" y="1235973"/>
            <a:ext cx="11029615" cy="1852648"/>
          </a:xfrm>
        </p:spPr>
        <p:txBody>
          <a:bodyPr anchor="t">
            <a:normAutofit lnSpcReduction="10000"/>
          </a:bodyPr>
          <a:lstStyle/>
          <a:p>
            <a:pPr algn="just"/>
            <a:r>
              <a:rPr lang="en-US" dirty="0">
                <a:latin typeface="Arial" panose="020B0604020202020204" pitchFamily="34" charset="0"/>
                <a:cs typeface="Arial" panose="020B0604020202020204" pitchFamily="34" charset="0"/>
              </a:rPr>
              <a:t>Next, it is the </a:t>
            </a:r>
            <a:r>
              <a:rPr lang="en-US" b="1" dirty="0">
                <a:latin typeface="Arial" panose="020B0604020202020204" pitchFamily="34" charset="0"/>
                <a:cs typeface="Arial" panose="020B0604020202020204" pitchFamily="34" charset="0"/>
              </a:rPr>
              <a:t>construction of the parameter grid </a:t>
            </a:r>
            <a:r>
              <a:rPr lang="en-US" dirty="0">
                <a:latin typeface="Arial" panose="020B0604020202020204" pitchFamily="34" charset="0"/>
                <a:cs typeface="Arial" panose="020B0604020202020204" pitchFamily="34" charset="0"/>
              </a:rPr>
              <a:t>such that it is to specify for each parameter the step, followed by __ a double underscore, followed by the parameter name. To search over the </a:t>
            </a:r>
            <a:r>
              <a:rPr lang="en-US" dirty="0" err="1">
                <a:latin typeface="Arial" panose="020B0604020202020204" pitchFamily="34" charset="0"/>
                <a:cs typeface="Arial" panose="020B0604020202020204" pitchFamily="34" charset="0"/>
              </a:rPr>
              <a:t>n_estimator</a:t>
            </a:r>
            <a:r>
              <a:rPr lang="en-US" dirty="0">
                <a:latin typeface="Arial" panose="020B0604020202020204" pitchFamily="34" charset="0"/>
                <a:cs typeface="Arial" panose="020B0604020202020204" pitchFamily="34" charset="0"/>
              </a:rPr>
              <a:t> parameter, for example in the random forest classifier, the “</a:t>
            </a:r>
            <a:r>
              <a:rPr lang="en-US" dirty="0" err="1">
                <a:latin typeface="Arial" panose="020B0604020202020204" pitchFamily="34" charset="0"/>
                <a:cs typeface="Arial" panose="020B0604020202020204" pitchFamily="34" charset="0"/>
              </a:rPr>
              <a:t>rfc</a:t>
            </a:r>
            <a:r>
              <a:rPr lang="en-US" dirty="0">
                <a:latin typeface="Arial" panose="020B0604020202020204" pitchFamily="34" charset="0"/>
                <a:cs typeface="Arial" panose="020B0604020202020204" pitchFamily="34" charset="0"/>
              </a:rPr>
              <a:t>__</a:t>
            </a:r>
            <a:r>
              <a:rPr lang="en-US" dirty="0" err="1">
                <a:latin typeface="Arial" panose="020B0604020202020204" pitchFamily="34" charset="0"/>
                <a:cs typeface="Arial" panose="020B0604020202020204" pitchFamily="34" charset="0"/>
              </a:rPr>
              <a:t>n_estimator</a:t>
            </a:r>
            <a:r>
              <a:rPr lang="en-US" dirty="0">
                <a:latin typeface="Arial" panose="020B0604020202020204" pitchFamily="34" charset="0"/>
                <a:cs typeface="Arial" panose="020B0604020202020204" pitchFamily="34" charset="0"/>
              </a:rPr>
              <a:t>” was used as key in the parameter grid dictionary, and similar for the rest of the other parameters. </a:t>
            </a:r>
          </a:p>
          <a:p>
            <a:pPr algn="just"/>
            <a:r>
              <a:rPr lang="en-US" dirty="0">
                <a:latin typeface="Arial" panose="020B0604020202020204" pitchFamily="34" charset="0"/>
                <a:cs typeface="Arial" panose="020B0604020202020204" pitchFamily="34" charset="0"/>
              </a:rPr>
              <a:t>Below shows the sample code snippets for the construction of the parameter grid for each respective chosen baseline model.</a:t>
            </a:r>
            <a:endParaRPr lang="en-SG"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SG"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EDB5CBF-616B-475F-8847-29BAA01C4919}"/>
              </a:ext>
            </a:extLst>
          </p:cNvPr>
          <p:cNvPicPr/>
          <p:nvPr/>
        </p:nvPicPr>
        <p:blipFill>
          <a:blip r:embed="rId2"/>
          <a:stretch>
            <a:fillRect/>
          </a:stretch>
        </p:blipFill>
        <p:spPr>
          <a:xfrm>
            <a:off x="159618" y="3265943"/>
            <a:ext cx="4793241" cy="775292"/>
          </a:xfrm>
          <a:prstGeom prst="rect">
            <a:avLst/>
          </a:prstGeom>
        </p:spPr>
      </p:pic>
      <p:pic>
        <p:nvPicPr>
          <p:cNvPr id="9" name="Picture 8">
            <a:extLst>
              <a:ext uri="{FF2B5EF4-FFF2-40B4-BE49-F238E27FC236}">
                <a16:creationId xmlns:a16="http://schemas.microsoft.com/office/drawing/2014/main" id="{1941F620-F77C-4E68-A437-F38E506D015C}"/>
              </a:ext>
            </a:extLst>
          </p:cNvPr>
          <p:cNvPicPr/>
          <p:nvPr/>
        </p:nvPicPr>
        <p:blipFill>
          <a:blip r:embed="rId3"/>
          <a:stretch>
            <a:fillRect/>
          </a:stretch>
        </p:blipFill>
        <p:spPr>
          <a:xfrm>
            <a:off x="159618" y="4457059"/>
            <a:ext cx="4793241" cy="859563"/>
          </a:xfrm>
          <a:prstGeom prst="rect">
            <a:avLst/>
          </a:prstGeom>
        </p:spPr>
      </p:pic>
      <p:pic>
        <p:nvPicPr>
          <p:cNvPr id="10" name="Picture 9">
            <a:extLst>
              <a:ext uri="{FF2B5EF4-FFF2-40B4-BE49-F238E27FC236}">
                <a16:creationId xmlns:a16="http://schemas.microsoft.com/office/drawing/2014/main" id="{3489230E-97BC-4969-A163-BE2C754322AF}"/>
              </a:ext>
            </a:extLst>
          </p:cNvPr>
          <p:cNvPicPr/>
          <p:nvPr/>
        </p:nvPicPr>
        <p:blipFill>
          <a:blip r:embed="rId4"/>
          <a:stretch>
            <a:fillRect/>
          </a:stretch>
        </p:blipFill>
        <p:spPr>
          <a:xfrm>
            <a:off x="159619" y="5565739"/>
            <a:ext cx="4793240" cy="869022"/>
          </a:xfrm>
          <a:prstGeom prst="rect">
            <a:avLst/>
          </a:prstGeom>
        </p:spPr>
      </p:pic>
      <p:sp>
        <p:nvSpPr>
          <p:cNvPr id="11" name="TextBox 10">
            <a:extLst>
              <a:ext uri="{FF2B5EF4-FFF2-40B4-BE49-F238E27FC236}">
                <a16:creationId xmlns:a16="http://schemas.microsoft.com/office/drawing/2014/main" id="{8C7CD6EC-85A7-4B57-90A4-9A71A6967826}"/>
              </a:ext>
            </a:extLst>
          </p:cNvPr>
          <p:cNvSpPr txBox="1"/>
          <p:nvPr/>
        </p:nvSpPr>
        <p:spPr>
          <a:xfrm>
            <a:off x="560947" y="4120776"/>
            <a:ext cx="4382469" cy="307777"/>
          </a:xfrm>
          <a:prstGeom prst="rect">
            <a:avLst/>
          </a:prstGeom>
          <a:noFill/>
        </p:spPr>
        <p:txBody>
          <a:bodyPr wrap="square" rtlCol="0">
            <a:spAutoFit/>
          </a:bodyPr>
          <a:lstStyle/>
          <a:p>
            <a:r>
              <a:rPr lang="en-US" sz="1400" b="1" u="sng" dirty="0"/>
              <a:t>A sample code snippet of model pipeline (Hypertension)</a:t>
            </a:r>
            <a:endParaRPr lang="en-SG" sz="1400" b="1" u="sng" dirty="0"/>
          </a:p>
        </p:txBody>
      </p:sp>
      <p:sp>
        <p:nvSpPr>
          <p:cNvPr id="12" name="TextBox 11">
            <a:extLst>
              <a:ext uri="{FF2B5EF4-FFF2-40B4-BE49-F238E27FC236}">
                <a16:creationId xmlns:a16="http://schemas.microsoft.com/office/drawing/2014/main" id="{AF4981FB-675E-49EA-B59E-0EE15F633176}"/>
              </a:ext>
            </a:extLst>
          </p:cNvPr>
          <p:cNvSpPr txBox="1"/>
          <p:nvPr/>
        </p:nvSpPr>
        <p:spPr>
          <a:xfrm>
            <a:off x="560947" y="2974503"/>
            <a:ext cx="4382469" cy="307777"/>
          </a:xfrm>
          <a:prstGeom prst="rect">
            <a:avLst/>
          </a:prstGeom>
          <a:noFill/>
        </p:spPr>
        <p:txBody>
          <a:bodyPr wrap="square" rtlCol="0">
            <a:spAutoFit/>
          </a:bodyPr>
          <a:lstStyle/>
          <a:p>
            <a:r>
              <a:rPr lang="en-US" sz="1400" b="1" u="sng" dirty="0"/>
              <a:t>A sample code snippet of model pipeline (Diabetes)</a:t>
            </a:r>
            <a:endParaRPr lang="en-SG" sz="1400" b="1" u="sng" dirty="0"/>
          </a:p>
        </p:txBody>
      </p:sp>
      <p:sp>
        <p:nvSpPr>
          <p:cNvPr id="13" name="TextBox 12">
            <a:extLst>
              <a:ext uri="{FF2B5EF4-FFF2-40B4-BE49-F238E27FC236}">
                <a16:creationId xmlns:a16="http://schemas.microsoft.com/office/drawing/2014/main" id="{D311F954-1D54-4F0F-8DC0-BBCF93E400C6}"/>
              </a:ext>
            </a:extLst>
          </p:cNvPr>
          <p:cNvSpPr txBox="1"/>
          <p:nvPr/>
        </p:nvSpPr>
        <p:spPr>
          <a:xfrm>
            <a:off x="766333" y="5284153"/>
            <a:ext cx="4382469" cy="307777"/>
          </a:xfrm>
          <a:prstGeom prst="rect">
            <a:avLst/>
          </a:prstGeom>
          <a:noFill/>
        </p:spPr>
        <p:txBody>
          <a:bodyPr wrap="square" rtlCol="0">
            <a:spAutoFit/>
          </a:bodyPr>
          <a:lstStyle/>
          <a:p>
            <a:r>
              <a:rPr lang="en-US" sz="1400" b="1" u="sng" dirty="0"/>
              <a:t>A sample code snippet of model pipeline (Obesity)</a:t>
            </a:r>
            <a:endParaRPr lang="en-SG" sz="1400" b="1" u="sng" dirty="0"/>
          </a:p>
        </p:txBody>
      </p:sp>
      <p:sp>
        <p:nvSpPr>
          <p:cNvPr id="14" name="TextBox 13">
            <a:extLst>
              <a:ext uri="{FF2B5EF4-FFF2-40B4-BE49-F238E27FC236}">
                <a16:creationId xmlns:a16="http://schemas.microsoft.com/office/drawing/2014/main" id="{4D5387E5-FCDE-4523-A92D-487409326A1E}"/>
              </a:ext>
            </a:extLst>
          </p:cNvPr>
          <p:cNvSpPr txBox="1"/>
          <p:nvPr/>
        </p:nvSpPr>
        <p:spPr>
          <a:xfrm>
            <a:off x="4952859" y="2974503"/>
            <a:ext cx="7162800" cy="1846659"/>
          </a:xfrm>
          <a:prstGeom prst="rect">
            <a:avLst/>
          </a:prstGeom>
          <a:noFill/>
        </p:spPr>
        <p:txBody>
          <a:bodyPr wrap="square" rtlCol="0">
            <a:spAutoFit/>
          </a:bodyPr>
          <a:lstStyle/>
          <a:p>
            <a:pPr algn="just"/>
            <a:r>
              <a:rPr lang="en-GB" sz="1200" dirty="0">
                <a:effectLst/>
                <a:latin typeface="Arial" panose="020B0604020202020204" pitchFamily="34" charset="0"/>
                <a:ea typeface="SimSun" panose="02010600030101010101" pitchFamily="2" charset="-122"/>
                <a:cs typeface="Arial" panose="020B0604020202020204" pitchFamily="34" charset="0"/>
              </a:rPr>
              <a:t>For </a:t>
            </a:r>
            <a:r>
              <a:rPr lang="en-GB" sz="1200" b="1" dirty="0">
                <a:effectLst/>
                <a:latin typeface="Arial" panose="020B0604020202020204" pitchFamily="34" charset="0"/>
                <a:ea typeface="SimSun" panose="02010600030101010101" pitchFamily="2" charset="-122"/>
                <a:cs typeface="Arial" panose="020B0604020202020204" pitchFamily="34" charset="0"/>
              </a:rPr>
              <a:t>Gradient Boosting Classifier</a:t>
            </a:r>
            <a:r>
              <a:rPr lang="en-GB" sz="1200" dirty="0">
                <a:effectLst/>
                <a:latin typeface="Arial" panose="020B0604020202020204" pitchFamily="34" charset="0"/>
                <a:ea typeface="SimSun" panose="02010600030101010101" pitchFamily="2" charset="-122"/>
                <a:cs typeface="Arial" panose="020B0604020202020204" pitchFamily="34" charset="0"/>
              </a:rPr>
              <a:t>, the most important parameters to be optimized are the number of trees </a:t>
            </a:r>
            <a:r>
              <a:rPr lang="en-GB" sz="1200" b="1" dirty="0">
                <a:effectLst/>
                <a:latin typeface="Arial" panose="020B0604020202020204" pitchFamily="34" charset="0"/>
                <a:ea typeface="SimSun" panose="02010600030101010101" pitchFamily="2" charset="-122"/>
                <a:cs typeface="Arial" panose="020B0604020202020204" pitchFamily="34" charset="0"/>
              </a:rPr>
              <a:t>n_estimators</a:t>
            </a:r>
            <a:r>
              <a:rPr lang="en-GB" sz="1200" b="1" dirty="0">
                <a:latin typeface="Arial" panose="020B0604020202020204" pitchFamily="34" charset="0"/>
                <a:ea typeface="SimSun" panose="02010600030101010101" pitchFamily="2" charset="-122"/>
                <a:cs typeface="Arial" panose="020B0604020202020204" pitchFamily="34" charset="0"/>
              </a:rPr>
              <a:t> </a:t>
            </a:r>
            <a:r>
              <a:rPr lang="en-GB" sz="1200" dirty="0">
                <a:effectLst/>
                <a:latin typeface="Arial" panose="020B0604020202020204" pitchFamily="34" charset="0"/>
                <a:ea typeface="SimSun" panose="02010600030101010101" pitchFamily="2" charset="-122"/>
                <a:cs typeface="Arial" panose="020B0604020202020204" pitchFamily="34" charset="0"/>
              </a:rPr>
              <a:t>and </a:t>
            </a:r>
            <a:r>
              <a:rPr lang="en-GB" sz="1200" b="1" dirty="0">
                <a:effectLst/>
                <a:latin typeface="Arial" panose="020B0604020202020204" pitchFamily="34" charset="0"/>
                <a:ea typeface="SimSun" panose="02010600030101010101" pitchFamily="2" charset="-122"/>
                <a:cs typeface="Arial" panose="020B0604020202020204" pitchFamily="34" charset="0"/>
              </a:rPr>
              <a:t>learning_rate</a:t>
            </a:r>
            <a:r>
              <a:rPr lang="en-GB" sz="1200" dirty="0">
                <a:effectLst/>
                <a:latin typeface="Arial" panose="020B0604020202020204" pitchFamily="34" charset="0"/>
                <a:ea typeface="SimSun" panose="02010600030101010101" pitchFamily="2" charset="-122"/>
                <a:cs typeface="Arial" panose="020B0604020202020204" pitchFamily="34" charset="0"/>
              </a:rPr>
              <a:t>, which controls the degree to which each tree is allowed to correct the mistakes of the previous trees. These two parameters are highly interconnected such that a lower learning_rate means that more trees are required to build a model in more complexity.</a:t>
            </a:r>
            <a:r>
              <a:rPr lang="en-GB" dirty="0">
                <a:effectLst/>
                <a:latin typeface="Times New Roman" panose="02020603050405020304" pitchFamily="18" charset="0"/>
                <a:ea typeface="SimSun" panose="02010600030101010101" pitchFamily="2" charset="-122"/>
              </a:rPr>
              <a:t> </a:t>
            </a:r>
            <a:r>
              <a:rPr lang="en-GB" sz="1200" dirty="0">
                <a:effectLst/>
                <a:latin typeface="Arial" panose="020B0604020202020204" pitchFamily="34" charset="0"/>
                <a:ea typeface="SimSun" panose="02010600030101010101" pitchFamily="2" charset="-122"/>
                <a:cs typeface="Arial" panose="020B0604020202020204" pitchFamily="34" charset="0"/>
              </a:rPr>
              <a:t>Similar as random forest, a higher n_estimators are always better. But however, increasing n_estimators in gradient boosting will leads to a model complexity, which may lead to overfitting. Furthermore, another important parameter is </a:t>
            </a:r>
            <a:r>
              <a:rPr lang="en-GB" sz="1200" b="1" dirty="0" err="1">
                <a:effectLst/>
                <a:latin typeface="Arial" panose="020B0604020202020204" pitchFamily="34" charset="0"/>
                <a:ea typeface="SimSun" panose="02010600030101010101" pitchFamily="2" charset="-122"/>
                <a:cs typeface="Arial" panose="020B0604020202020204" pitchFamily="34" charset="0"/>
              </a:rPr>
              <a:t>max_depth</a:t>
            </a:r>
            <a:r>
              <a:rPr lang="en-GB" sz="1200" dirty="0">
                <a:effectLst/>
                <a:latin typeface="Arial" panose="020B0604020202020204" pitchFamily="34" charset="0"/>
                <a:ea typeface="SimSun" panose="02010600030101010101" pitchFamily="2" charset="-122"/>
                <a:cs typeface="Arial" panose="020B0604020202020204" pitchFamily="34" charset="0"/>
              </a:rPr>
              <a:t>, it is to minimizes the complexity of each tree. Usually, </a:t>
            </a:r>
            <a:r>
              <a:rPr lang="en-GB" sz="1200" dirty="0" err="1">
                <a:effectLst/>
                <a:latin typeface="Arial" panose="020B0604020202020204" pitchFamily="34" charset="0"/>
                <a:ea typeface="SimSun" panose="02010600030101010101" pitchFamily="2" charset="-122"/>
                <a:cs typeface="Arial" panose="020B0604020202020204" pitchFamily="34" charset="0"/>
              </a:rPr>
              <a:t>max_depth</a:t>
            </a:r>
            <a:r>
              <a:rPr lang="en-GB" sz="1200" dirty="0">
                <a:effectLst/>
                <a:latin typeface="Arial" panose="020B0604020202020204" pitchFamily="34" charset="0"/>
                <a:ea typeface="SimSun" panose="02010600030101010101" pitchFamily="2" charset="-122"/>
                <a:cs typeface="Arial" panose="020B0604020202020204" pitchFamily="34" charset="0"/>
              </a:rPr>
              <a:t> is set to a very low split in gradient boosted models, often no deeper than five splits.</a:t>
            </a:r>
            <a:endParaRPr lang="en-SG" sz="1200" dirty="0">
              <a:effectLst/>
              <a:latin typeface="Arial" panose="020B0604020202020204" pitchFamily="34" charset="0"/>
              <a:ea typeface="SimSun" panose="02010600030101010101" pitchFamily="2" charset="-122"/>
              <a:cs typeface="Arial" panose="020B0604020202020204" pitchFamily="34" charset="0"/>
            </a:endParaRPr>
          </a:p>
          <a:p>
            <a:pPr algn="just"/>
            <a:endParaRPr lang="en-SG"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F531E10-3667-4224-BD65-8B3686684D2B}"/>
              </a:ext>
            </a:extLst>
          </p:cNvPr>
          <p:cNvSpPr txBox="1"/>
          <p:nvPr/>
        </p:nvSpPr>
        <p:spPr>
          <a:xfrm>
            <a:off x="4943416" y="4821162"/>
            <a:ext cx="7162800" cy="1569660"/>
          </a:xfrm>
          <a:prstGeom prst="rect">
            <a:avLst/>
          </a:prstGeom>
          <a:noFill/>
        </p:spPr>
        <p:txBody>
          <a:bodyPr wrap="square" rtlCol="0">
            <a:spAutoFit/>
          </a:bodyPr>
          <a:lstStyle/>
          <a:p>
            <a:pPr algn="just"/>
            <a:r>
              <a:rPr lang="en-GB" sz="1200" dirty="0">
                <a:effectLst/>
                <a:latin typeface="Arial" panose="020B0604020202020204" pitchFamily="34" charset="0"/>
                <a:ea typeface="SimSun" panose="02010600030101010101" pitchFamily="2" charset="-122"/>
                <a:cs typeface="Arial" panose="020B0604020202020204" pitchFamily="34" charset="0"/>
              </a:rPr>
              <a:t>For </a:t>
            </a:r>
            <a:r>
              <a:rPr lang="en-GB" sz="1200" b="1" dirty="0">
                <a:effectLst/>
                <a:latin typeface="Arial" panose="020B0604020202020204" pitchFamily="34" charset="0"/>
                <a:ea typeface="SimSun" panose="02010600030101010101" pitchFamily="2" charset="-122"/>
                <a:cs typeface="Arial" panose="020B0604020202020204" pitchFamily="34" charset="0"/>
              </a:rPr>
              <a:t>Random Forest Classifier</a:t>
            </a:r>
            <a:r>
              <a:rPr lang="en-GB" sz="1200" dirty="0">
                <a:effectLst/>
                <a:latin typeface="Arial" panose="020B0604020202020204" pitchFamily="34" charset="0"/>
                <a:ea typeface="SimSun" panose="02010600030101010101" pitchFamily="2" charset="-122"/>
                <a:cs typeface="Arial" panose="020B0604020202020204" pitchFamily="34" charset="0"/>
              </a:rPr>
              <a:t>, the most important parameters to be optimized are </a:t>
            </a:r>
            <a:r>
              <a:rPr lang="en-GB" sz="1200" b="1" dirty="0">
                <a:effectLst/>
                <a:latin typeface="Arial" panose="020B0604020202020204" pitchFamily="34" charset="0"/>
                <a:ea typeface="SimSun" panose="02010600030101010101" pitchFamily="2" charset="-122"/>
                <a:cs typeface="Arial" panose="020B0604020202020204" pitchFamily="34" charset="0"/>
              </a:rPr>
              <a:t>n_estimators, criterion, max_depth, and </a:t>
            </a:r>
            <a:r>
              <a:rPr lang="en-GB" sz="1200" b="1" dirty="0" err="1">
                <a:effectLst/>
                <a:latin typeface="Arial" panose="020B0604020202020204" pitchFamily="34" charset="0"/>
                <a:ea typeface="SimSun" panose="02010600030101010101" pitchFamily="2" charset="-122"/>
                <a:cs typeface="Arial" panose="020B0604020202020204" pitchFamily="34" charset="0"/>
              </a:rPr>
              <a:t>min_samples_leaf</a:t>
            </a:r>
            <a:r>
              <a:rPr lang="en-GB" sz="1200" b="1" dirty="0">
                <a:effectLst/>
                <a:latin typeface="Arial" panose="020B0604020202020204" pitchFamily="34" charset="0"/>
                <a:ea typeface="SimSun" panose="02010600030101010101" pitchFamily="2" charset="-122"/>
                <a:cs typeface="Arial" panose="020B0604020202020204" pitchFamily="34" charset="0"/>
              </a:rPr>
              <a:t>. For n_estimators</a:t>
            </a:r>
            <a:r>
              <a:rPr lang="en-GB" sz="1200" dirty="0">
                <a:effectLst/>
                <a:latin typeface="Arial" panose="020B0604020202020204" pitchFamily="34" charset="0"/>
                <a:ea typeface="SimSun" panose="02010600030101010101" pitchFamily="2" charset="-122"/>
                <a:cs typeface="Arial" panose="020B0604020202020204" pitchFamily="34" charset="0"/>
              </a:rPr>
              <a:t>, the larger is always better, and averaging more trees will yield a more robust ensemble by minimizing overfitting. However, there are some drawbacks, more trees need more memory and more time to train. In general, a </a:t>
            </a:r>
            <a:r>
              <a:rPr lang="en-GB" sz="1200" b="1" dirty="0">
                <a:effectLst/>
                <a:latin typeface="Arial" panose="020B0604020202020204" pitchFamily="34" charset="0"/>
                <a:ea typeface="SimSun" panose="02010600030101010101" pitchFamily="2" charset="-122"/>
                <a:cs typeface="Arial" panose="020B0604020202020204" pitchFamily="34" charset="0"/>
              </a:rPr>
              <a:t>smaller </a:t>
            </a:r>
            <a:r>
              <a:rPr lang="en-GB" sz="1200" b="1" dirty="0" err="1">
                <a:effectLst/>
                <a:latin typeface="Arial" panose="020B0604020202020204" pitchFamily="34" charset="0"/>
                <a:ea typeface="SimSun" panose="02010600030101010101" pitchFamily="2" charset="-122"/>
                <a:cs typeface="Arial" panose="020B0604020202020204" pitchFamily="34" charset="0"/>
              </a:rPr>
              <a:t>max_features</a:t>
            </a:r>
            <a:r>
              <a:rPr lang="en-GB" sz="1200" dirty="0">
                <a:effectLst/>
                <a:latin typeface="Arial" panose="020B0604020202020204" pitchFamily="34" charset="0"/>
                <a:ea typeface="SimSun" panose="02010600030101010101" pitchFamily="2" charset="-122"/>
                <a:cs typeface="Arial" panose="020B0604020202020204" pitchFamily="34" charset="0"/>
              </a:rPr>
              <a:t> reduce overfitting and it is a </a:t>
            </a:r>
            <a:r>
              <a:rPr lang="en-GB" sz="1200" b="1" dirty="0">
                <a:effectLst/>
                <a:latin typeface="Arial" panose="020B0604020202020204" pitchFamily="34" charset="0"/>
                <a:ea typeface="SimSun" panose="02010600030101010101" pitchFamily="2" charset="-122"/>
                <a:cs typeface="Arial" panose="020B0604020202020204" pitchFamily="34" charset="0"/>
              </a:rPr>
              <a:t>good rule of thumb to use the default values for </a:t>
            </a:r>
            <a:r>
              <a:rPr lang="en-GB" sz="1200" b="1" dirty="0" err="1">
                <a:effectLst/>
                <a:latin typeface="Arial" panose="020B0604020202020204" pitchFamily="34" charset="0"/>
                <a:ea typeface="SimSun" panose="02010600030101010101" pitchFamily="2" charset="-122"/>
                <a:cs typeface="Arial" panose="020B0604020202020204" pitchFamily="34" charset="0"/>
              </a:rPr>
              <a:t>max_features</a:t>
            </a:r>
            <a:r>
              <a:rPr lang="en-GB" sz="1200" b="1" dirty="0">
                <a:effectLst/>
                <a:latin typeface="Arial" panose="020B0604020202020204" pitchFamily="34" charset="0"/>
                <a:ea typeface="SimSun" panose="02010600030101010101" pitchFamily="2" charset="-122"/>
                <a:cs typeface="Arial" panose="020B0604020202020204" pitchFamily="34" charset="0"/>
              </a:rPr>
              <a:t>: </a:t>
            </a:r>
            <a:r>
              <a:rPr lang="en-GB" sz="1200" b="1" dirty="0" err="1">
                <a:effectLst/>
                <a:latin typeface="Arial" panose="020B0604020202020204" pitchFamily="34" charset="0"/>
                <a:ea typeface="SimSun" panose="02010600030101010101" pitchFamily="2" charset="-122"/>
                <a:cs typeface="Arial" panose="020B0604020202020204" pitchFamily="34" charset="0"/>
              </a:rPr>
              <a:t>max_features</a:t>
            </a:r>
            <a:r>
              <a:rPr lang="en-GB" sz="1200" b="1" dirty="0">
                <a:effectLst/>
                <a:latin typeface="Arial" panose="020B0604020202020204" pitchFamily="34" charset="0"/>
                <a:ea typeface="SimSun" panose="02010600030101010101" pitchFamily="2" charset="-122"/>
                <a:cs typeface="Arial" panose="020B0604020202020204" pitchFamily="34" charset="0"/>
              </a:rPr>
              <a:t>=sqrt(</a:t>
            </a:r>
            <a:r>
              <a:rPr lang="en-GB" sz="1200" b="1" dirty="0" err="1">
                <a:effectLst/>
                <a:latin typeface="Arial" panose="020B0604020202020204" pitchFamily="34" charset="0"/>
                <a:ea typeface="SimSun" panose="02010600030101010101" pitchFamily="2" charset="-122"/>
                <a:cs typeface="Arial" panose="020B0604020202020204" pitchFamily="34" charset="0"/>
              </a:rPr>
              <a:t>n_features</a:t>
            </a:r>
            <a:r>
              <a:rPr lang="en-GB" sz="1200" b="1" dirty="0">
                <a:effectLst/>
                <a:latin typeface="Arial" panose="020B0604020202020204" pitchFamily="34" charset="0"/>
                <a:ea typeface="SimSun" panose="02010600030101010101" pitchFamily="2" charset="-122"/>
                <a:cs typeface="Arial" panose="020B0604020202020204" pitchFamily="34" charset="0"/>
              </a:rPr>
              <a:t>) </a:t>
            </a:r>
            <a:r>
              <a:rPr lang="en-GB" sz="1200" dirty="0">
                <a:effectLst/>
                <a:latin typeface="Arial" panose="020B0604020202020204" pitchFamily="34" charset="0"/>
                <a:ea typeface="SimSun" panose="02010600030101010101" pitchFamily="2" charset="-122"/>
                <a:cs typeface="Arial" panose="020B0604020202020204" pitchFamily="34" charset="0"/>
              </a:rPr>
              <a:t>for classification problems. Furthermore, adding </a:t>
            </a:r>
            <a:r>
              <a:rPr lang="en-GB" sz="1200" dirty="0" err="1">
                <a:effectLst/>
                <a:latin typeface="Arial" panose="020B0604020202020204" pitchFamily="34" charset="0"/>
                <a:ea typeface="SimSun" panose="02010600030101010101" pitchFamily="2" charset="-122"/>
                <a:cs typeface="Arial" panose="020B0604020202020204" pitchFamily="34" charset="0"/>
              </a:rPr>
              <a:t>min_samples_leaf</a:t>
            </a:r>
            <a:r>
              <a:rPr lang="en-GB" sz="1200" dirty="0">
                <a:effectLst/>
                <a:latin typeface="Arial" panose="020B0604020202020204" pitchFamily="34" charset="0"/>
                <a:ea typeface="SimSun" panose="02010600030101010101" pitchFamily="2" charset="-122"/>
                <a:cs typeface="Arial" panose="020B0604020202020204" pitchFamily="34" charset="0"/>
              </a:rPr>
              <a:t> might sometimes also improve performance. </a:t>
            </a:r>
            <a:endParaRPr lang="en-SG" sz="1200" dirty="0">
              <a:effectLst/>
              <a:latin typeface="Arial" panose="020B0604020202020204" pitchFamily="34" charset="0"/>
              <a:ea typeface="SimSun" panose="02010600030101010101" pitchFamily="2" charset="-122"/>
              <a:cs typeface="Arial" panose="020B0604020202020204" pitchFamily="34" charset="0"/>
            </a:endParaRPr>
          </a:p>
          <a:p>
            <a:pPr algn="just"/>
            <a:endParaRPr lang="en-SG"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964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50373" y="0"/>
            <a:ext cx="11029616" cy="1188720"/>
          </a:xfrm>
        </p:spPr>
        <p:txBody>
          <a:bodyPr>
            <a:normAutofit/>
          </a:bodyPr>
          <a:lstStyle/>
          <a:p>
            <a:r>
              <a:rPr lang="en-US" sz="3200" dirty="0"/>
              <a:t>7) Hyperparameter Optimization</a:t>
            </a:r>
            <a:endParaRPr lang="en-SG" sz="3200"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AABF2F29-D74F-4B89-B2AA-2F00A1BC59BD}"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6" name="Footer Placeholder 5">
            <a:extLst>
              <a:ext uri="{FF2B5EF4-FFF2-40B4-BE49-F238E27FC236}">
                <a16:creationId xmlns:a16="http://schemas.microsoft.com/office/drawing/2014/main" id="{0E74214C-EA8F-4005-AE7F-52A4D285B808}"/>
              </a:ext>
            </a:extLst>
          </p:cNvPr>
          <p:cNvSpPr>
            <a:spLocks noGrp="1"/>
          </p:cNvSpPr>
          <p:nvPr>
            <p:ph type="ftr" sz="quarter" idx="11"/>
          </p:nvPr>
        </p:nvSpPr>
        <p:spPr/>
        <p:txBody>
          <a:bodyPr/>
          <a:lstStyle/>
          <a:p>
            <a:r>
              <a:rPr lang="en-US"/>
              <a:t>Capstone Project (C3879C) Presentation</a:t>
            </a:r>
            <a:endParaRPr lang="en-US" dirty="0"/>
          </a:p>
        </p:txBody>
      </p:sp>
      <p:sp>
        <p:nvSpPr>
          <p:cNvPr id="7" name="Content Placeholder 2">
            <a:extLst>
              <a:ext uri="{FF2B5EF4-FFF2-40B4-BE49-F238E27FC236}">
                <a16:creationId xmlns:a16="http://schemas.microsoft.com/office/drawing/2014/main" id="{D2AB9B41-098E-4382-8701-49D80BBACD18}"/>
              </a:ext>
            </a:extLst>
          </p:cNvPr>
          <p:cNvSpPr>
            <a:spLocks noGrp="1"/>
          </p:cNvSpPr>
          <p:nvPr>
            <p:ph idx="1"/>
          </p:nvPr>
        </p:nvSpPr>
        <p:spPr>
          <a:xfrm>
            <a:off x="155512" y="1192451"/>
            <a:ext cx="4761722" cy="5432283"/>
          </a:xfrm>
        </p:spPr>
        <p:txBody>
          <a:bodyPr anchor="t">
            <a:normAutofit fontScale="92500" lnSpcReduction="10000"/>
          </a:bodyPr>
          <a:lstStyle/>
          <a:p>
            <a:pPr algn="just"/>
            <a:r>
              <a:rPr lang="en-US" dirty="0">
                <a:latin typeface="Arial" panose="020B0604020202020204" pitchFamily="34" charset="0"/>
                <a:cs typeface="Arial" panose="020B0604020202020204" pitchFamily="34" charset="0"/>
              </a:rPr>
              <a:t>Finally, a </a:t>
            </a:r>
            <a:r>
              <a:rPr lang="en-US" b="1" dirty="0" err="1">
                <a:latin typeface="Arial" panose="020B0604020202020204" pitchFamily="34" charset="0"/>
                <a:cs typeface="Arial" panose="020B0604020202020204" pitchFamily="34" charset="0"/>
              </a:rPr>
              <a:t>GridSearchCV</a:t>
            </a:r>
            <a:r>
              <a:rPr lang="en-US" dirty="0">
                <a:latin typeface="Arial" panose="020B0604020202020204" pitchFamily="34" charset="0"/>
                <a:cs typeface="Arial" panose="020B0604020202020204" pitchFamily="34" charset="0"/>
              </a:rPr>
              <a:t> function was implemented to search the best or optimal hyperparameters based on the best scores. </a:t>
            </a:r>
          </a:p>
          <a:p>
            <a:pPr algn="just"/>
            <a:r>
              <a:rPr lang="en-US" dirty="0">
                <a:latin typeface="Arial" panose="020B0604020202020204" pitchFamily="34" charset="0"/>
                <a:cs typeface="Arial" panose="020B0604020202020204" pitchFamily="34" charset="0"/>
              </a:rPr>
              <a:t>For each split in the Cross-Validation, the Min-Max-Scaler or Standard Scaler is refit only with the training splits and no information was leaked from the testing split into the parameter search. </a:t>
            </a:r>
          </a:p>
          <a:p>
            <a:pPr algn="just"/>
            <a:r>
              <a:rPr lang="en-SG" dirty="0">
                <a:latin typeface="Arial" panose="020B0604020202020204" pitchFamily="34" charset="0"/>
                <a:cs typeface="Arial" panose="020B0604020202020204" pitchFamily="34" charset="0"/>
              </a:rPr>
              <a:t>As mentioned in the earlier slides, the testing split was not based on the testing set. It is the defined amount of the % split from the training set. </a:t>
            </a:r>
          </a:p>
          <a:p>
            <a:pPr algn="just"/>
            <a:r>
              <a:rPr lang="en-SG" dirty="0">
                <a:latin typeface="Arial" panose="020B0604020202020204" pitchFamily="34" charset="0"/>
                <a:cs typeface="Arial" panose="020B0604020202020204" pitchFamily="34" charset="0"/>
              </a:rPr>
              <a:t>Furthermore, to get a finer control over the cross-validation, the CV parameter in the </a:t>
            </a:r>
            <a:r>
              <a:rPr lang="en-SG" dirty="0" err="1">
                <a:latin typeface="Arial" panose="020B0604020202020204" pitchFamily="34" charset="0"/>
                <a:cs typeface="Arial" panose="020B0604020202020204" pitchFamily="34" charset="0"/>
              </a:rPr>
              <a:t>GrdiSearchCV</a:t>
            </a:r>
            <a:r>
              <a:rPr lang="en-SG" dirty="0">
                <a:latin typeface="Arial" panose="020B0604020202020204" pitchFamily="34" charset="0"/>
                <a:cs typeface="Arial" panose="020B0604020202020204" pitchFamily="34" charset="0"/>
              </a:rPr>
              <a:t> function uses Shuffle-Split and the amount of split were defined as 80% training and 20% testing (validation) sets. </a:t>
            </a:r>
          </a:p>
          <a:p>
            <a:pPr algn="just"/>
            <a:r>
              <a:rPr lang="en-SG" dirty="0">
                <a:latin typeface="Arial" panose="020B0604020202020204" pitchFamily="34" charset="0"/>
                <a:cs typeface="Arial" panose="020B0604020202020204" pitchFamily="34" charset="0"/>
              </a:rPr>
              <a:t>On the right, it shows a sample code snippet of the hyperparameter optimization. </a:t>
            </a:r>
          </a:p>
          <a:p>
            <a:pPr algn="just"/>
            <a:endParaRPr lang="en-US" dirty="0">
              <a:latin typeface="Arial" panose="020B0604020202020204" pitchFamily="34" charset="0"/>
              <a:cs typeface="Arial" panose="020B0604020202020204" pitchFamily="34" charset="0"/>
            </a:endParaRPr>
          </a:p>
          <a:p>
            <a:pPr algn="just"/>
            <a:endParaRPr lang="en-SG"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89DA82F7-A5E8-45DA-B3F9-9FB5DD9AEF66}"/>
              </a:ext>
            </a:extLst>
          </p:cNvPr>
          <p:cNvPicPr/>
          <p:nvPr/>
        </p:nvPicPr>
        <p:blipFill>
          <a:blip r:embed="rId2"/>
          <a:stretch>
            <a:fillRect/>
          </a:stretch>
        </p:blipFill>
        <p:spPr>
          <a:xfrm>
            <a:off x="5516908" y="1686670"/>
            <a:ext cx="6510073" cy="1188721"/>
          </a:xfrm>
          <a:prstGeom prst="rect">
            <a:avLst/>
          </a:prstGeom>
        </p:spPr>
      </p:pic>
      <p:pic>
        <p:nvPicPr>
          <p:cNvPr id="17" name="Picture 16">
            <a:extLst>
              <a:ext uri="{FF2B5EF4-FFF2-40B4-BE49-F238E27FC236}">
                <a16:creationId xmlns:a16="http://schemas.microsoft.com/office/drawing/2014/main" id="{B74B74DD-47B5-4DB3-8576-8E14B03400BB}"/>
              </a:ext>
            </a:extLst>
          </p:cNvPr>
          <p:cNvPicPr/>
          <p:nvPr/>
        </p:nvPicPr>
        <p:blipFill>
          <a:blip r:embed="rId3"/>
          <a:stretch>
            <a:fillRect/>
          </a:stretch>
        </p:blipFill>
        <p:spPr>
          <a:xfrm>
            <a:off x="5526416" y="2984920"/>
            <a:ext cx="6510073" cy="3199410"/>
          </a:xfrm>
          <a:prstGeom prst="rect">
            <a:avLst/>
          </a:prstGeom>
        </p:spPr>
      </p:pic>
      <p:sp>
        <p:nvSpPr>
          <p:cNvPr id="18" name="TextBox 17">
            <a:extLst>
              <a:ext uri="{FF2B5EF4-FFF2-40B4-BE49-F238E27FC236}">
                <a16:creationId xmlns:a16="http://schemas.microsoft.com/office/drawing/2014/main" id="{D074675B-B0AD-4C34-850A-640D3B1B3FD1}"/>
              </a:ext>
            </a:extLst>
          </p:cNvPr>
          <p:cNvSpPr txBox="1"/>
          <p:nvPr/>
        </p:nvSpPr>
        <p:spPr>
          <a:xfrm>
            <a:off x="6077116" y="1298249"/>
            <a:ext cx="5902468" cy="307777"/>
          </a:xfrm>
          <a:prstGeom prst="rect">
            <a:avLst/>
          </a:prstGeom>
          <a:noFill/>
        </p:spPr>
        <p:txBody>
          <a:bodyPr wrap="square" rtlCol="0">
            <a:spAutoFit/>
          </a:bodyPr>
          <a:lstStyle/>
          <a:p>
            <a:r>
              <a:rPr lang="en-US" sz="1400" b="1" u="sng" dirty="0"/>
              <a:t>A sample code snippet of Grid Search CV (Hyperparameter Optimization)</a:t>
            </a:r>
            <a:endParaRPr lang="en-SG" sz="1400" b="1" u="sng" dirty="0"/>
          </a:p>
        </p:txBody>
      </p:sp>
    </p:spTree>
    <p:extLst>
      <p:ext uri="{BB962C8B-B14F-4D97-AF65-F5344CB8AC3E}">
        <p14:creationId xmlns:p14="http://schemas.microsoft.com/office/powerpoint/2010/main" val="2349961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50373" y="0"/>
            <a:ext cx="11029616" cy="1188720"/>
          </a:xfrm>
        </p:spPr>
        <p:txBody>
          <a:bodyPr>
            <a:normAutofit/>
          </a:bodyPr>
          <a:lstStyle/>
          <a:p>
            <a:r>
              <a:rPr lang="en-US" sz="3200" dirty="0"/>
              <a:t>7) Hyperparameter Optimization</a:t>
            </a:r>
            <a:endParaRPr lang="en-SG" sz="3200"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AABF2F29-D74F-4B89-B2AA-2F00A1BC59BD}"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23</a:t>
            </a:fld>
            <a:endParaRPr lang="en-US" dirty="0"/>
          </a:p>
        </p:txBody>
      </p:sp>
      <p:sp>
        <p:nvSpPr>
          <p:cNvPr id="6" name="Footer Placeholder 5">
            <a:extLst>
              <a:ext uri="{FF2B5EF4-FFF2-40B4-BE49-F238E27FC236}">
                <a16:creationId xmlns:a16="http://schemas.microsoft.com/office/drawing/2014/main" id="{0E74214C-EA8F-4005-AE7F-52A4D285B808}"/>
              </a:ext>
            </a:extLst>
          </p:cNvPr>
          <p:cNvSpPr>
            <a:spLocks noGrp="1"/>
          </p:cNvSpPr>
          <p:nvPr>
            <p:ph type="ftr" sz="quarter" idx="11"/>
          </p:nvPr>
        </p:nvSpPr>
        <p:spPr/>
        <p:txBody>
          <a:bodyPr/>
          <a:lstStyle/>
          <a:p>
            <a:r>
              <a:rPr lang="en-US"/>
              <a:t>Capstone Project (C3879C) Presentation</a:t>
            </a:r>
            <a:endParaRPr lang="en-US" dirty="0"/>
          </a:p>
        </p:txBody>
      </p:sp>
      <p:sp>
        <p:nvSpPr>
          <p:cNvPr id="7" name="Content Placeholder 2">
            <a:extLst>
              <a:ext uri="{FF2B5EF4-FFF2-40B4-BE49-F238E27FC236}">
                <a16:creationId xmlns:a16="http://schemas.microsoft.com/office/drawing/2014/main" id="{D2AB9B41-098E-4382-8701-49D80BBACD18}"/>
              </a:ext>
            </a:extLst>
          </p:cNvPr>
          <p:cNvSpPr>
            <a:spLocks noGrp="1"/>
          </p:cNvSpPr>
          <p:nvPr>
            <p:ph idx="1"/>
          </p:nvPr>
        </p:nvSpPr>
        <p:spPr>
          <a:xfrm>
            <a:off x="314576" y="1230072"/>
            <a:ext cx="11562848" cy="655010"/>
          </a:xfrm>
        </p:spPr>
        <p:txBody>
          <a:bodyPr anchor="t">
            <a:normAutofit fontScale="92500" lnSpcReduction="20000"/>
          </a:bodyPr>
          <a:lstStyle/>
          <a:p>
            <a:pPr algn="just"/>
            <a:r>
              <a:rPr lang="en-US" dirty="0">
                <a:latin typeface="Arial" panose="020B0604020202020204" pitchFamily="34" charset="0"/>
                <a:cs typeface="Arial" panose="020B0604020202020204" pitchFamily="34" charset="0"/>
              </a:rPr>
              <a:t>Below show the </a:t>
            </a:r>
            <a:r>
              <a:rPr lang="en-US" b="1" dirty="0">
                <a:latin typeface="Arial" panose="020B0604020202020204" pitchFamily="34" charset="0"/>
                <a:cs typeface="Arial" panose="020B0604020202020204" pitchFamily="34" charset="0"/>
              </a:rPr>
              <a:t>outcome of the hyperparameter optimization </a:t>
            </a:r>
            <a:r>
              <a:rPr lang="en-US" dirty="0">
                <a:latin typeface="Arial" panose="020B0604020202020204" pitchFamily="34" charset="0"/>
                <a:cs typeface="Arial" panose="020B0604020202020204" pitchFamily="34" charset="0"/>
              </a:rPr>
              <a:t>for the respective classifier model for respective obesity-related chronic diseases. </a:t>
            </a:r>
            <a:endParaRPr lang="en-SG"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SG"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20A02C50-FC73-40D7-AD17-DBE5892527C2}"/>
              </a:ext>
            </a:extLst>
          </p:cNvPr>
          <p:cNvPicPr/>
          <p:nvPr/>
        </p:nvPicPr>
        <p:blipFill>
          <a:blip r:embed="rId2"/>
          <a:stretch>
            <a:fillRect/>
          </a:stretch>
        </p:blipFill>
        <p:spPr>
          <a:xfrm>
            <a:off x="2179582" y="1968210"/>
            <a:ext cx="7371197" cy="998259"/>
          </a:xfrm>
          <a:prstGeom prst="rect">
            <a:avLst/>
          </a:prstGeom>
        </p:spPr>
      </p:pic>
      <p:pic>
        <p:nvPicPr>
          <p:cNvPr id="11" name="Picture 10">
            <a:extLst>
              <a:ext uri="{FF2B5EF4-FFF2-40B4-BE49-F238E27FC236}">
                <a16:creationId xmlns:a16="http://schemas.microsoft.com/office/drawing/2014/main" id="{685A3F57-D65C-4E08-AED9-ADD441066B9E}"/>
              </a:ext>
            </a:extLst>
          </p:cNvPr>
          <p:cNvPicPr/>
          <p:nvPr/>
        </p:nvPicPr>
        <p:blipFill>
          <a:blip r:embed="rId3"/>
          <a:stretch>
            <a:fillRect/>
          </a:stretch>
        </p:blipFill>
        <p:spPr>
          <a:xfrm>
            <a:off x="2179581" y="3327541"/>
            <a:ext cx="7371196" cy="1378184"/>
          </a:xfrm>
          <a:prstGeom prst="rect">
            <a:avLst/>
          </a:prstGeom>
        </p:spPr>
      </p:pic>
      <p:pic>
        <p:nvPicPr>
          <p:cNvPr id="12" name="Picture 11">
            <a:extLst>
              <a:ext uri="{FF2B5EF4-FFF2-40B4-BE49-F238E27FC236}">
                <a16:creationId xmlns:a16="http://schemas.microsoft.com/office/drawing/2014/main" id="{8D8B7FC0-079F-40AE-88B7-115B3BE8A789}"/>
              </a:ext>
            </a:extLst>
          </p:cNvPr>
          <p:cNvPicPr/>
          <p:nvPr/>
        </p:nvPicPr>
        <p:blipFill>
          <a:blip r:embed="rId4"/>
          <a:stretch>
            <a:fillRect/>
          </a:stretch>
        </p:blipFill>
        <p:spPr>
          <a:xfrm>
            <a:off x="2179582" y="5098020"/>
            <a:ext cx="7371196" cy="1325894"/>
          </a:xfrm>
          <a:prstGeom prst="rect">
            <a:avLst/>
          </a:prstGeom>
        </p:spPr>
      </p:pic>
      <p:sp>
        <p:nvSpPr>
          <p:cNvPr id="13" name="TextBox 12">
            <a:extLst>
              <a:ext uri="{FF2B5EF4-FFF2-40B4-BE49-F238E27FC236}">
                <a16:creationId xmlns:a16="http://schemas.microsoft.com/office/drawing/2014/main" id="{429A3513-9581-4BA8-8246-2DA82BD71177}"/>
              </a:ext>
            </a:extLst>
          </p:cNvPr>
          <p:cNvSpPr txBox="1"/>
          <p:nvPr/>
        </p:nvSpPr>
        <p:spPr>
          <a:xfrm>
            <a:off x="2410402" y="1660433"/>
            <a:ext cx="7371195" cy="307777"/>
          </a:xfrm>
          <a:prstGeom prst="rect">
            <a:avLst/>
          </a:prstGeom>
          <a:noFill/>
        </p:spPr>
        <p:txBody>
          <a:bodyPr wrap="square" rtlCol="0">
            <a:spAutoFit/>
          </a:bodyPr>
          <a:lstStyle/>
          <a:p>
            <a:r>
              <a:rPr lang="en-US" sz="1400" b="1" u="sng" dirty="0">
                <a:solidFill>
                  <a:srgbClr val="0070C0"/>
                </a:solidFill>
              </a:rPr>
              <a:t>Outcome of the Hyperparameter Optimization for Gradient Boosting Classifier (Diabetes)</a:t>
            </a:r>
            <a:endParaRPr lang="en-SG" sz="1400" b="1" u="sng" dirty="0">
              <a:solidFill>
                <a:srgbClr val="0070C0"/>
              </a:solidFill>
            </a:endParaRPr>
          </a:p>
        </p:txBody>
      </p:sp>
      <p:sp>
        <p:nvSpPr>
          <p:cNvPr id="14" name="TextBox 13">
            <a:extLst>
              <a:ext uri="{FF2B5EF4-FFF2-40B4-BE49-F238E27FC236}">
                <a16:creationId xmlns:a16="http://schemas.microsoft.com/office/drawing/2014/main" id="{6325EE7B-0516-4236-AFB0-65D173CF75D9}"/>
              </a:ext>
            </a:extLst>
          </p:cNvPr>
          <p:cNvSpPr txBox="1"/>
          <p:nvPr/>
        </p:nvSpPr>
        <p:spPr>
          <a:xfrm>
            <a:off x="2509536" y="3012494"/>
            <a:ext cx="7371195" cy="307777"/>
          </a:xfrm>
          <a:prstGeom prst="rect">
            <a:avLst/>
          </a:prstGeom>
          <a:noFill/>
        </p:spPr>
        <p:txBody>
          <a:bodyPr wrap="square" rtlCol="0">
            <a:spAutoFit/>
          </a:bodyPr>
          <a:lstStyle/>
          <a:p>
            <a:r>
              <a:rPr lang="en-US" sz="1400" b="1" u="sng" dirty="0">
                <a:solidFill>
                  <a:srgbClr val="00B050"/>
                </a:solidFill>
              </a:rPr>
              <a:t>Outcome of the Hyperparameter Optimization for Random Forest Classifier (Hypertension)</a:t>
            </a:r>
            <a:endParaRPr lang="en-SG" sz="1400" b="1" u="sng" dirty="0">
              <a:solidFill>
                <a:srgbClr val="00B050"/>
              </a:solidFill>
            </a:endParaRPr>
          </a:p>
        </p:txBody>
      </p:sp>
      <p:sp>
        <p:nvSpPr>
          <p:cNvPr id="15" name="TextBox 14">
            <a:extLst>
              <a:ext uri="{FF2B5EF4-FFF2-40B4-BE49-F238E27FC236}">
                <a16:creationId xmlns:a16="http://schemas.microsoft.com/office/drawing/2014/main" id="{433E8802-8051-425B-A271-E74704FFE0FE}"/>
              </a:ext>
            </a:extLst>
          </p:cNvPr>
          <p:cNvSpPr txBox="1"/>
          <p:nvPr/>
        </p:nvSpPr>
        <p:spPr>
          <a:xfrm>
            <a:off x="2488707" y="4745653"/>
            <a:ext cx="7371195" cy="307777"/>
          </a:xfrm>
          <a:prstGeom prst="rect">
            <a:avLst/>
          </a:prstGeom>
          <a:noFill/>
        </p:spPr>
        <p:txBody>
          <a:bodyPr wrap="square" rtlCol="0">
            <a:spAutoFit/>
          </a:bodyPr>
          <a:lstStyle/>
          <a:p>
            <a:r>
              <a:rPr lang="en-US" sz="1400" b="1" u="sng" dirty="0">
                <a:solidFill>
                  <a:srgbClr val="FFC000"/>
                </a:solidFill>
              </a:rPr>
              <a:t>Outcome of the Hyperparameter Optimization for Random Forest Classifier (Obesity)</a:t>
            </a:r>
            <a:endParaRPr lang="en-SG" sz="1400" b="1" u="sng" dirty="0">
              <a:solidFill>
                <a:srgbClr val="FFC000"/>
              </a:solidFill>
            </a:endParaRPr>
          </a:p>
        </p:txBody>
      </p:sp>
    </p:spTree>
    <p:extLst>
      <p:ext uri="{BB962C8B-B14F-4D97-AF65-F5344CB8AC3E}">
        <p14:creationId xmlns:p14="http://schemas.microsoft.com/office/powerpoint/2010/main" val="2161084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28058" y="463241"/>
            <a:ext cx="11029616" cy="1188720"/>
          </a:xfrm>
        </p:spPr>
        <p:txBody>
          <a:bodyPr>
            <a:normAutofit/>
          </a:bodyPr>
          <a:lstStyle/>
          <a:p>
            <a:r>
              <a:rPr lang="en-US" sz="3200" dirty="0"/>
              <a:t>8) Retrained Model with best hyperparameter and Evaluation </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341304" y="1707162"/>
            <a:ext cx="11029615" cy="365125"/>
          </a:xfrm>
        </p:spPr>
        <p:txBody>
          <a:bodyPr anchor="t">
            <a:noAutofit/>
          </a:bodyPr>
          <a:lstStyle/>
          <a:p>
            <a:r>
              <a:rPr lang="en-US" sz="2000" b="1" dirty="0">
                <a:latin typeface="Arial" panose="020B0604020202020204" pitchFamily="34" charset="0"/>
                <a:cs typeface="Arial" panose="020B0604020202020204" pitchFamily="34" charset="0"/>
              </a:rPr>
              <a:t>Diabetes (Gradient Boosting Classifier)</a:t>
            </a:r>
            <a:endParaRPr lang="en-SG" sz="2000" b="1"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7F43C5DB-D8CB-45A9-B15C-5E13A6A3BDEE}"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24</a:t>
            </a:fld>
            <a:endParaRPr lang="en-US" dirty="0"/>
          </a:p>
        </p:txBody>
      </p:sp>
      <p:sp>
        <p:nvSpPr>
          <p:cNvPr id="6" name="Footer Placeholder 5">
            <a:extLst>
              <a:ext uri="{FF2B5EF4-FFF2-40B4-BE49-F238E27FC236}">
                <a16:creationId xmlns:a16="http://schemas.microsoft.com/office/drawing/2014/main" id="{28A1D674-58CD-4B8E-B600-7EDF7E6221AD}"/>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D256DBF6-5DBE-45A2-9D63-6179C32D65C4}"/>
              </a:ext>
            </a:extLst>
          </p:cNvPr>
          <p:cNvPicPr/>
          <p:nvPr/>
        </p:nvPicPr>
        <p:blipFill>
          <a:blip r:embed="rId2"/>
          <a:stretch>
            <a:fillRect/>
          </a:stretch>
        </p:blipFill>
        <p:spPr>
          <a:xfrm>
            <a:off x="347541" y="2329920"/>
            <a:ext cx="5551727" cy="1456790"/>
          </a:xfrm>
          <a:prstGeom prst="rect">
            <a:avLst/>
          </a:prstGeom>
        </p:spPr>
      </p:pic>
      <p:pic>
        <p:nvPicPr>
          <p:cNvPr id="8" name="Picture 7">
            <a:extLst>
              <a:ext uri="{FF2B5EF4-FFF2-40B4-BE49-F238E27FC236}">
                <a16:creationId xmlns:a16="http://schemas.microsoft.com/office/drawing/2014/main" id="{4FF2FFB6-BFA9-4AD6-9FC6-7CC71BBDFF52}"/>
              </a:ext>
            </a:extLst>
          </p:cNvPr>
          <p:cNvPicPr/>
          <p:nvPr/>
        </p:nvPicPr>
        <p:blipFill>
          <a:blip r:embed="rId3"/>
          <a:stretch>
            <a:fillRect/>
          </a:stretch>
        </p:blipFill>
        <p:spPr>
          <a:xfrm>
            <a:off x="321051" y="4057709"/>
            <a:ext cx="5578217" cy="1366811"/>
          </a:xfrm>
          <a:prstGeom prst="rect">
            <a:avLst/>
          </a:prstGeom>
        </p:spPr>
      </p:pic>
      <p:pic>
        <p:nvPicPr>
          <p:cNvPr id="9" name="Picture 8">
            <a:extLst>
              <a:ext uri="{FF2B5EF4-FFF2-40B4-BE49-F238E27FC236}">
                <a16:creationId xmlns:a16="http://schemas.microsoft.com/office/drawing/2014/main" id="{A01E57D6-5CDD-4DD1-8777-DA56D0EF5AA6}"/>
              </a:ext>
            </a:extLst>
          </p:cNvPr>
          <p:cNvPicPr/>
          <p:nvPr/>
        </p:nvPicPr>
        <p:blipFill>
          <a:blip r:embed="rId4"/>
          <a:stretch>
            <a:fillRect/>
          </a:stretch>
        </p:blipFill>
        <p:spPr>
          <a:xfrm>
            <a:off x="5925758" y="2227569"/>
            <a:ext cx="4212807" cy="2819961"/>
          </a:xfrm>
          <a:prstGeom prst="rect">
            <a:avLst/>
          </a:prstGeom>
        </p:spPr>
      </p:pic>
      <p:sp>
        <p:nvSpPr>
          <p:cNvPr id="11" name="TextBox 10">
            <a:extLst>
              <a:ext uri="{FF2B5EF4-FFF2-40B4-BE49-F238E27FC236}">
                <a16:creationId xmlns:a16="http://schemas.microsoft.com/office/drawing/2014/main" id="{121ED08D-9C11-4C32-8EB7-E84BCF30D18A}"/>
              </a:ext>
            </a:extLst>
          </p:cNvPr>
          <p:cNvSpPr txBox="1"/>
          <p:nvPr/>
        </p:nvSpPr>
        <p:spPr>
          <a:xfrm>
            <a:off x="321051" y="2036393"/>
            <a:ext cx="4551558" cy="307777"/>
          </a:xfrm>
          <a:prstGeom prst="rect">
            <a:avLst/>
          </a:prstGeom>
          <a:noFill/>
        </p:spPr>
        <p:txBody>
          <a:bodyPr wrap="square" rtlCol="0">
            <a:spAutoFit/>
          </a:bodyPr>
          <a:lstStyle/>
          <a:p>
            <a:r>
              <a:rPr lang="en-US" sz="1400" b="1" u="sng" dirty="0">
                <a:solidFill>
                  <a:srgbClr val="0070C0"/>
                </a:solidFill>
              </a:rPr>
              <a:t>Before Hyperparameter Optimization </a:t>
            </a:r>
            <a:endParaRPr lang="en-SG" sz="1400" b="1" u="sng" dirty="0">
              <a:solidFill>
                <a:srgbClr val="0070C0"/>
              </a:solidFill>
            </a:endParaRPr>
          </a:p>
        </p:txBody>
      </p:sp>
      <p:sp>
        <p:nvSpPr>
          <p:cNvPr id="12" name="TextBox 11">
            <a:extLst>
              <a:ext uri="{FF2B5EF4-FFF2-40B4-BE49-F238E27FC236}">
                <a16:creationId xmlns:a16="http://schemas.microsoft.com/office/drawing/2014/main" id="{F41C32B3-590D-44F5-9201-F462A5763ECF}"/>
              </a:ext>
            </a:extLst>
          </p:cNvPr>
          <p:cNvSpPr txBox="1"/>
          <p:nvPr/>
        </p:nvSpPr>
        <p:spPr>
          <a:xfrm>
            <a:off x="233754" y="3778432"/>
            <a:ext cx="2971333" cy="307777"/>
          </a:xfrm>
          <a:prstGeom prst="rect">
            <a:avLst/>
          </a:prstGeom>
          <a:noFill/>
        </p:spPr>
        <p:txBody>
          <a:bodyPr wrap="square" rtlCol="0">
            <a:spAutoFit/>
          </a:bodyPr>
          <a:lstStyle/>
          <a:p>
            <a:r>
              <a:rPr lang="en-US" sz="1400" b="1" u="sng" dirty="0">
                <a:solidFill>
                  <a:srgbClr val="0070C0"/>
                </a:solidFill>
              </a:rPr>
              <a:t>After Hyperparameter Optimization </a:t>
            </a:r>
            <a:endParaRPr lang="en-SG" sz="1400" b="1" u="sng" dirty="0">
              <a:solidFill>
                <a:srgbClr val="0070C0"/>
              </a:solidFill>
            </a:endParaRPr>
          </a:p>
        </p:txBody>
      </p:sp>
      <p:sp>
        <p:nvSpPr>
          <p:cNvPr id="13" name="TextBox 12">
            <a:extLst>
              <a:ext uri="{FF2B5EF4-FFF2-40B4-BE49-F238E27FC236}">
                <a16:creationId xmlns:a16="http://schemas.microsoft.com/office/drawing/2014/main" id="{59F36B73-BF23-47E4-91D1-2DFE5F648449}"/>
              </a:ext>
            </a:extLst>
          </p:cNvPr>
          <p:cNvSpPr txBox="1"/>
          <p:nvPr/>
        </p:nvSpPr>
        <p:spPr>
          <a:xfrm>
            <a:off x="233754" y="5467856"/>
            <a:ext cx="11958246" cy="1015663"/>
          </a:xfrm>
          <a:prstGeom prst="rect">
            <a:avLst/>
          </a:prstGeom>
          <a:noFill/>
        </p:spPr>
        <p:txBody>
          <a:bodyPr wrap="square" rtlCol="0">
            <a:spAutoFit/>
          </a:bodyPr>
          <a:lstStyle/>
          <a:p>
            <a:r>
              <a:rPr lang="en-US" sz="1200" dirty="0"/>
              <a:t>With the best hyperparameters, the Gradient Boosting Classifier for Diabetes produces a very high accuracy rate of 99%. </a:t>
            </a:r>
          </a:p>
          <a:p>
            <a:r>
              <a:rPr lang="en-US" sz="1200" b="1" dirty="0"/>
              <a:t>High precision rates </a:t>
            </a:r>
            <a:r>
              <a:rPr lang="en-US" sz="1200" dirty="0"/>
              <a:t>also relates to the </a:t>
            </a:r>
            <a:r>
              <a:rPr lang="en-US" sz="1200" b="1" dirty="0"/>
              <a:t>low-false positive rate</a:t>
            </a:r>
            <a:r>
              <a:rPr lang="en-US" sz="1200" dirty="0"/>
              <a:t>, which is aggregable with the confusion matrix calculation shown on the right, which is about less than 5% chances for all classes. </a:t>
            </a:r>
          </a:p>
          <a:p>
            <a:r>
              <a:rPr lang="en-US" sz="1200" dirty="0"/>
              <a:t>Also, </a:t>
            </a:r>
            <a:r>
              <a:rPr lang="en-US" sz="1200" b="1" dirty="0"/>
              <a:t>high recall rates </a:t>
            </a:r>
            <a:r>
              <a:rPr lang="en-US" sz="1200" dirty="0"/>
              <a:t>also relates to the </a:t>
            </a:r>
            <a:r>
              <a:rPr lang="en-US" sz="1200" b="1" dirty="0"/>
              <a:t>low-false negative rate</a:t>
            </a:r>
            <a:r>
              <a:rPr lang="en-US" sz="1200" dirty="0"/>
              <a:t>, which can be also proven from the confusion matrix, which is also about less than 5% chances for all classes. </a:t>
            </a:r>
          </a:p>
          <a:p>
            <a:r>
              <a:rPr lang="en-US" sz="1200" b="1" dirty="0"/>
              <a:t>ROC-AUC</a:t>
            </a:r>
            <a:r>
              <a:rPr lang="en-US" sz="1200" dirty="0"/>
              <a:t> with 99% means that the Gradient Boosting Classifier has the excellent capability to differentiate between classes (i.e., No Diabetes, Pre-Diabetes, and Diabetes).</a:t>
            </a:r>
            <a:endParaRPr lang="en-SG" sz="1200" dirty="0"/>
          </a:p>
        </p:txBody>
      </p:sp>
      <p:pic>
        <p:nvPicPr>
          <p:cNvPr id="15" name="Picture 14">
            <a:extLst>
              <a:ext uri="{FF2B5EF4-FFF2-40B4-BE49-F238E27FC236}">
                <a16:creationId xmlns:a16="http://schemas.microsoft.com/office/drawing/2014/main" id="{2D70B51E-EF59-43FA-99A9-E44D40B751D8}"/>
              </a:ext>
            </a:extLst>
          </p:cNvPr>
          <p:cNvPicPr>
            <a:picLocks noChangeAspect="1"/>
          </p:cNvPicPr>
          <p:nvPr/>
        </p:nvPicPr>
        <p:blipFill>
          <a:blip r:embed="rId5"/>
          <a:stretch>
            <a:fillRect/>
          </a:stretch>
        </p:blipFill>
        <p:spPr>
          <a:xfrm>
            <a:off x="10259065" y="1376206"/>
            <a:ext cx="1923401" cy="4105587"/>
          </a:xfrm>
          <a:prstGeom prst="rect">
            <a:avLst/>
          </a:prstGeom>
        </p:spPr>
      </p:pic>
      <p:sp>
        <p:nvSpPr>
          <p:cNvPr id="16" name="Rectangle 15">
            <a:extLst>
              <a:ext uri="{FF2B5EF4-FFF2-40B4-BE49-F238E27FC236}">
                <a16:creationId xmlns:a16="http://schemas.microsoft.com/office/drawing/2014/main" id="{23E6A96E-8CA4-4AC9-8C88-C8A865FF9AE1}"/>
              </a:ext>
            </a:extLst>
          </p:cNvPr>
          <p:cNvSpPr/>
          <p:nvPr/>
        </p:nvSpPr>
        <p:spPr>
          <a:xfrm>
            <a:off x="10259065" y="1819922"/>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294F077F-9FF3-41F7-953C-C180E0900AB1}"/>
              </a:ext>
            </a:extLst>
          </p:cNvPr>
          <p:cNvSpPr/>
          <p:nvPr/>
        </p:nvSpPr>
        <p:spPr>
          <a:xfrm>
            <a:off x="10254317" y="2344762"/>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FD027600-3BB5-4CF0-A3B1-458100F0668B}"/>
              </a:ext>
            </a:extLst>
          </p:cNvPr>
          <p:cNvSpPr/>
          <p:nvPr/>
        </p:nvSpPr>
        <p:spPr>
          <a:xfrm>
            <a:off x="10254317" y="3281148"/>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6BB8E554-220C-4310-BFFB-E80A0226E652}"/>
              </a:ext>
            </a:extLst>
          </p:cNvPr>
          <p:cNvSpPr/>
          <p:nvPr/>
        </p:nvSpPr>
        <p:spPr>
          <a:xfrm>
            <a:off x="10254317" y="3762008"/>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18818001-0EB9-452B-97ED-6F4638121F0E}"/>
              </a:ext>
            </a:extLst>
          </p:cNvPr>
          <p:cNvSpPr/>
          <p:nvPr/>
        </p:nvSpPr>
        <p:spPr>
          <a:xfrm>
            <a:off x="10254317" y="4715672"/>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18D20BDC-3023-4088-90F1-689B7B8E8C41}"/>
              </a:ext>
            </a:extLst>
          </p:cNvPr>
          <p:cNvSpPr/>
          <p:nvPr/>
        </p:nvSpPr>
        <p:spPr>
          <a:xfrm>
            <a:off x="10265400" y="5231217"/>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77861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57257" y="450229"/>
            <a:ext cx="11029616" cy="1188720"/>
          </a:xfrm>
        </p:spPr>
        <p:txBody>
          <a:bodyPr>
            <a:normAutofit/>
          </a:bodyPr>
          <a:lstStyle/>
          <a:p>
            <a:r>
              <a:rPr lang="en-US" sz="3200" dirty="0"/>
              <a:t>8) Retrained Model with best hyperparameter and Evaluation </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357257" y="1670922"/>
            <a:ext cx="11029615" cy="447127"/>
          </a:xfrm>
        </p:spPr>
        <p:txBody>
          <a:bodyPr anchor="t">
            <a:normAutofit fontScale="92500" lnSpcReduction="20000"/>
          </a:bodyPr>
          <a:lstStyle/>
          <a:p>
            <a:r>
              <a:rPr lang="en-US" sz="2000" b="1" dirty="0">
                <a:latin typeface="Arial" panose="020B0604020202020204" pitchFamily="34" charset="0"/>
                <a:cs typeface="Arial" panose="020B0604020202020204" pitchFamily="34" charset="0"/>
              </a:rPr>
              <a:t>Hypertension (Random Forest Classifier)</a:t>
            </a:r>
          </a:p>
          <a:p>
            <a:endParaRPr lang="en-SG" sz="2000"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CAD94BDF-64FF-45DB-807F-7612528676DE}"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6" name="Footer Placeholder 5">
            <a:extLst>
              <a:ext uri="{FF2B5EF4-FFF2-40B4-BE49-F238E27FC236}">
                <a16:creationId xmlns:a16="http://schemas.microsoft.com/office/drawing/2014/main" id="{DF4F11AE-AEB9-40DA-830E-BCE1004BC39E}"/>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B35FEF37-53CA-4B2F-BA51-A0E1CCFDFAB4}"/>
              </a:ext>
            </a:extLst>
          </p:cNvPr>
          <p:cNvPicPr/>
          <p:nvPr/>
        </p:nvPicPr>
        <p:blipFill>
          <a:blip r:embed="rId2"/>
          <a:stretch>
            <a:fillRect/>
          </a:stretch>
        </p:blipFill>
        <p:spPr>
          <a:xfrm>
            <a:off x="438525" y="2256169"/>
            <a:ext cx="5548630" cy="1327150"/>
          </a:xfrm>
          <a:prstGeom prst="rect">
            <a:avLst/>
          </a:prstGeom>
        </p:spPr>
      </p:pic>
      <p:pic>
        <p:nvPicPr>
          <p:cNvPr id="8" name="Picture 7">
            <a:extLst>
              <a:ext uri="{FF2B5EF4-FFF2-40B4-BE49-F238E27FC236}">
                <a16:creationId xmlns:a16="http://schemas.microsoft.com/office/drawing/2014/main" id="{8B36C1D0-1B94-49AD-BCBA-B268DDDFE967}"/>
              </a:ext>
            </a:extLst>
          </p:cNvPr>
          <p:cNvPicPr/>
          <p:nvPr/>
        </p:nvPicPr>
        <p:blipFill>
          <a:blip r:embed="rId3"/>
          <a:stretch>
            <a:fillRect/>
          </a:stretch>
        </p:blipFill>
        <p:spPr>
          <a:xfrm>
            <a:off x="438525" y="3870350"/>
            <a:ext cx="5548630" cy="1407795"/>
          </a:xfrm>
          <a:prstGeom prst="rect">
            <a:avLst/>
          </a:prstGeom>
        </p:spPr>
      </p:pic>
      <p:pic>
        <p:nvPicPr>
          <p:cNvPr id="10" name="Picture 9">
            <a:extLst>
              <a:ext uri="{FF2B5EF4-FFF2-40B4-BE49-F238E27FC236}">
                <a16:creationId xmlns:a16="http://schemas.microsoft.com/office/drawing/2014/main" id="{9AA93DF6-A38D-400C-BDB1-760F9158C9B9}"/>
              </a:ext>
            </a:extLst>
          </p:cNvPr>
          <p:cNvPicPr/>
          <p:nvPr/>
        </p:nvPicPr>
        <p:blipFill>
          <a:blip r:embed="rId4"/>
          <a:stretch>
            <a:fillRect/>
          </a:stretch>
        </p:blipFill>
        <p:spPr>
          <a:xfrm>
            <a:off x="6546530" y="2215846"/>
            <a:ext cx="4538025" cy="3021976"/>
          </a:xfrm>
          <a:prstGeom prst="rect">
            <a:avLst/>
          </a:prstGeom>
        </p:spPr>
      </p:pic>
      <p:sp>
        <p:nvSpPr>
          <p:cNvPr id="11" name="TextBox 10">
            <a:extLst>
              <a:ext uri="{FF2B5EF4-FFF2-40B4-BE49-F238E27FC236}">
                <a16:creationId xmlns:a16="http://schemas.microsoft.com/office/drawing/2014/main" id="{B4518EE1-5D53-415E-84A3-CF8F5E78C204}"/>
              </a:ext>
            </a:extLst>
          </p:cNvPr>
          <p:cNvSpPr txBox="1"/>
          <p:nvPr/>
        </p:nvSpPr>
        <p:spPr>
          <a:xfrm>
            <a:off x="249338" y="5335620"/>
            <a:ext cx="11693324" cy="1200329"/>
          </a:xfrm>
          <a:prstGeom prst="rect">
            <a:avLst/>
          </a:prstGeom>
          <a:noFill/>
        </p:spPr>
        <p:txBody>
          <a:bodyPr wrap="square" rtlCol="0">
            <a:spAutoFit/>
          </a:bodyPr>
          <a:lstStyle/>
          <a:p>
            <a:r>
              <a:rPr lang="en-US" sz="1200" dirty="0"/>
              <a:t>Prior to the hyperparameter optimization, it was observed that the performance metrics for the training sets is slightly higher than the validation sets. This phenomenon is known as </a:t>
            </a:r>
            <a:r>
              <a:rPr lang="en-US" sz="1200" b="1" dirty="0"/>
              <a:t>overfitting</a:t>
            </a:r>
            <a:r>
              <a:rPr lang="en-US" sz="1200" dirty="0"/>
              <a:t>. </a:t>
            </a:r>
          </a:p>
          <a:p>
            <a:r>
              <a:rPr lang="en-US" sz="1200" dirty="0"/>
              <a:t>With the best hyperparameters, the overfitting issues has been </a:t>
            </a:r>
            <a:r>
              <a:rPr lang="en-US" sz="1200" b="1" dirty="0"/>
              <a:t>minimized</a:t>
            </a:r>
            <a:r>
              <a:rPr lang="en-US" sz="1200" dirty="0"/>
              <a:t> and the Random Forest Classifier has yielded with an accurate rate of 97%. </a:t>
            </a:r>
          </a:p>
          <a:p>
            <a:r>
              <a:rPr lang="en-US" sz="1200" b="1" dirty="0"/>
              <a:t>High precision rates </a:t>
            </a:r>
            <a:r>
              <a:rPr lang="en-US" sz="1200" dirty="0"/>
              <a:t>also relates to the low-false positive rate, which is about less than 2% chances for all classes. Also, </a:t>
            </a:r>
            <a:r>
              <a:rPr lang="en-US" sz="1200" b="1" dirty="0"/>
              <a:t>high recall rates </a:t>
            </a:r>
            <a:r>
              <a:rPr lang="en-US" sz="1200" dirty="0"/>
              <a:t>also relates to the low-false negative rate, which can be also proven from the confusion matrix, which is also about less than 2% chances for all classes. </a:t>
            </a:r>
          </a:p>
          <a:p>
            <a:r>
              <a:rPr lang="en-US" sz="1200" b="1" dirty="0"/>
              <a:t>ROC-AUC</a:t>
            </a:r>
            <a:r>
              <a:rPr lang="en-US" sz="1200" dirty="0"/>
              <a:t> with 98% means that the Random Forest Classifier has the excellent capability to differentiate between classes (i.e., No Hypertension and Hypertension).</a:t>
            </a:r>
            <a:endParaRPr lang="en-SG" sz="1200" dirty="0"/>
          </a:p>
        </p:txBody>
      </p:sp>
      <p:sp>
        <p:nvSpPr>
          <p:cNvPr id="12" name="TextBox 11">
            <a:extLst>
              <a:ext uri="{FF2B5EF4-FFF2-40B4-BE49-F238E27FC236}">
                <a16:creationId xmlns:a16="http://schemas.microsoft.com/office/drawing/2014/main" id="{3BC96CD1-995D-4B07-9D2E-92EE42E2434D}"/>
              </a:ext>
            </a:extLst>
          </p:cNvPr>
          <p:cNvSpPr txBox="1"/>
          <p:nvPr/>
        </p:nvSpPr>
        <p:spPr>
          <a:xfrm>
            <a:off x="357257" y="1948392"/>
            <a:ext cx="4551558" cy="307777"/>
          </a:xfrm>
          <a:prstGeom prst="rect">
            <a:avLst/>
          </a:prstGeom>
          <a:noFill/>
        </p:spPr>
        <p:txBody>
          <a:bodyPr wrap="square" rtlCol="0">
            <a:spAutoFit/>
          </a:bodyPr>
          <a:lstStyle/>
          <a:p>
            <a:r>
              <a:rPr lang="en-US" sz="1400" b="1" u="sng" dirty="0">
                <a:solidFill>
                  <a:srgbClr val="00B050"/>
                </a:solidFill>
              </a:rPr>
              <a:t>Before Hyperparameter Optimization </a:t>
            </a:r>
            <a:endParaRPr lang="en-SG" sz="1400" b="1" u="sng" dirty="0">
              <a:solidFill>
                <a:srgbClr val="00B050"/>
              </a:solidFill>
            </a:endParaRPr>
          </a:p>
        </p:txBody>
      </p:sp>
      <p:sp>
        <p:nvSpPr>
          <p:cNvPr id="13" name="TextBox 12">
            <a:extLst>
              <a:ext uri="{FF2B5EF4-FFF2-40B4-BE49-F238E27FC236}">
                <a16:creationId xmlns:a16="http://schemas.microsoft.com/office/drawing/2014/main" id="{6299579A-AE35-471E-9B44-2773A0AE5451}"/>
              </a:ext>
            </a:extLst>
          </p:cNvPr>
          <p:cNvSpPr txBox="1"/>
          <p:nvPr/>
        </p:nvSpPr>
        <p:spPr>
          <a:xfrm>
            <a:off x="357257" y="3559536"/>
            <a:ext cx="2971333" cy="307777"/>
          </a:xfrm>
          <a:prstGeom prst="rect">
            <a:avLst/>
          </a:prstGeom>
          <a:noFill/>
        </p:spPr>
        <p:txBody>
          <a:bodyPr wrap="square" rtlCol="0">
            <a:spAutoFit/>
          </a:bodyPr>
          <a:lstStyle/>
          <a:p>
            <a:r>
              <a:rPr lang="en-US" sz="1400" b="1" u="sng" dirty="0">
                <a:solidFill>
                  <a:srgbClr val="00B050"/>
                </a:solidFill>
              </a:rPr>
              <a:t>After Hyperparameter Optimization </a:t>
            </a:r>
            <a:endParaRPr lang="en-SG" sz="1400" b="1" u="sng" dirty="0">
              <a:solidFill>
                <a:srgbClr val="00B050"/>
              </a:solidFill>
            </a:endParaRPr>
          </a:p>
        </p:txBody>
      </p:sp>
    </p:spTree>
    <p:extLst>
      <p:ext uri="{BB962C8B-B14F-4D97-AF65-F5344CB8AC3E}">
        <p14:creationId xmlns:p14="http://schemas.microsoft.com/office/powerpoint/2010/main" val="4168998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403910" y="468890"/>
            <a:ext cx="11029616" cy="1188720"/>
          </a:xfrm>
        </p:spPr>
        <p:txBody>
          <a:bodyPr>
            <a:normAutofit/>
          </a:bodyPr>
          <a:lstStyle/>
          <a:p>
            <a:r>
              <a:rPr lang="en-US" sz="3200" dirty="0"/>
              <a:t>8) Retrained Model with best hyperparameter and Evaluation </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403911" y="1538485"/>
            <a:ext cx="11029615" cy="535527"/>
          </a:xfrm>
        </p:spPr>
        <p:txBody>
          <a:bodyPr anchor="t">
            <a:normAutofit/>
          </a:bodyPr>
          <a:lstStyle/>
          <a:p>
            <a:r>
              <a:rPr lang="en-US" sz="2000" b="1" dirty="0"/>
              <a:t>Obesity (Random Forest Classifier)</a:t>
            </a:r>
          </a:p>
          <a:p>
            <a:endParaRPr lang="en-SG" sz="2000"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728A37D8-F8FE-4E77-A4A2-E96B97570213}"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6" name="Footer Placeholder 5">
            <a:extLst>
              <a:ext uri="{FF2B5EF4-FFF2-40B4-BE49-F238E27FC236}">
                <a16:creationId xmlns:a16="http://schemas.microsoft.com/office/drawing/2014/main" id="{FC2C559C-CAAD-4F75-A06C-A463A3F7E17F}"/>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6CFB99FA-EDA4-4B0A-A9F2-512229702002}"/>
              </a:ext>
            </a:extLst>
          </p:cNvPr>
          <p:cNvPicPr/>
          <p:nvPr/>
        </p:nvPicPr>
        <p:blipFill>
          <a:blip r:embed="rId2"/>
          <a:stretch>
            <a:fillRect/>
          </a:stretch>
        </p:blipFill>
        <p:spPr>
          <a:xfrm>
            <a:off x="133166" y="2125097"/>
            <a:ext cx="5313353" cy="1352973"/>
          </a:xfrm>
          <a:prstGeom prst="rect">
            <a:avLst/>
          </a:prstGeom>
        </p:spPr>
      </p:pic>
      <p:pic>
        <p:nvPicPr>
          <p:cNvPr id="8" name="Picture 7">
            <a:extLst>
              <a:ext uri="{FF2B5EF4-FFF2-40B4-BE49-F238E27FC236}">
                <a16:creationId xmlns:a16="http://schemas.microsoft.com/office/drawing/2014/main" id="{7B5EF7E1-CBC6-4FD5-9F60-289C72BA8533}"/>
              </a:ext>
            </a:extLst>
          </p:cNvPr>
          <p:cNvPicPr/>
          <p:nvPr/>
        </p:nvPicPr>
        <p:blipFill>
          <a:blip r:embed="rId3"/>
          <a:stretch>
            <a:fillRect/>
          </a:stretch>
        </p:blipFill>
        <p:spPr>
          <a:xfrm>
            <a:off x="133166" y="3779277"/>
            <a:ext cx="5313353" cy="1431916"/>
          </a:xfrm>
          <a:prstGeom prst="rect">
            <a:avLst/>
          </a:prstGeom>
        </p:spPr>
      </p:pic>
      <p:pic>
        <p:nvPicPr>
          <p:cNvPr id="9" name="Picture 8">
            <a:extLst>
              <a:ext uri="{FF2B5EF4-FFF2-40B4-BE49-F238E27FC236}">
                <a16:creationId xmlns:a16="http://schemas.microsoft.com/office/drawing/2014/main" id="{814DAA61-9F3D-4690-A19D-8C8BED8D7247}"/>
              </a:ext>
            </a:extLst>
          </p:cNvPr>
          <p:cNvPicPr/>
          <p:nvPr/>
        </p:nvPicPr>
        <p:blipFill>
          <a:blip r:embed="rId4"/>
          <a:stretch>
            <a:fillRect/>
          </a:stretch>
        </p:blipFill>
        <p:spPr>
          <a:xfrm>
            <a:off x="5507795" y="2047492"/>
            <a:ext cx="3739092" cy="2803957"/>
          </a:xfrm>
          <a:prstGeom prst="rect">
            <a:avLst/>
          </a:prstGeom>
        </p:spPr>
      </p:pic>
      <p:sp>
        <p:nvSpPr>
          <p:cNvPr id="11" name="TextBox 10">
            <a:extLst>
              <a:ext uri="{FF2B5EF4-FFF2-40B4-BE49-F238E27FC236}">
                <a16:creationId xmlns:a16="http://schemas.microsoft.com/office/drawing/2014/main" id="{0722BDD6-8631-4583-A623-C51F25DA508F}"/>
              </a:ext>
            </a:extLst>
          </p:cNvPr>
          <p:cNvSpPr txBox="1"/>
          <p:nvPr/>
        </p:nvSpPr>
        <p:spPr>
          <a:xfrm>
            <a:off x="42271" y="1838119"/>
            <a:ext cx="4551558" cy="307777"/>
          </a:xfrm>
          <a:prstGeom prst="rect">
            <a:avLst/>
          </a:prstGeom>
          <a:noFill/>
        </p:spPr>
        <p:txBody>
          <a:bodyPr wrap="square" rtlCol="0">
            <a:spAutoFit/>
          </a:bodyPr>
          <a:lstStyle/>
          <a:p>
            <a:r>
              <a:rPr lang="en-US" sz="1400" b="1" u="sng" dirty="0">
                <a:solidFill>
                  <a:srgbClr val="FFC000"/>
                </a:solidFill>
              </a:rPr>
              <a:t>Before Hyperparameter Optimization </a:t>
            </a:r>
            <a:endParaRPr lang="en-SG" sz="1400" b="1" u="sng" dirty="0">
              <a:solidFill>
                <a:srgbClr val="FFC000"/>
              </a:solidFill>
            </a:endParaRPr>
          </a:p>
        </p:txBody>
      </p:sp>
      <p:sp>
        <p:nvSpPr>
          <p:cNvPr id="12" name="TextBox 11">
            <a:extLst>
              <a:ext uri="{FF2B5EF4-FFF2-40B4-BE49-F238E27FC236}">
                <a16:creationId xmlns:a16="http://schemas.microsoft.com/office/drawing/2014/main" id="{BC3331D5-17D6-4612-BB9B-463F42395FB3}"/>
              </a:ext>
            </a:extLst>
          </p:cNvPr>
          <p:cNvSpPr txBox="1"/>
          <p:nvPr/>
        </p:nvSpPr>
        <p:spPr>
          <a:xfrm>
            <a:off x="42271" y="3478070"/>
            <a:ext cx="2971333" cy="307777"/>
          </a:xfrm>
          <a:prstGeom prst="rect">
            <a:avLst/>
          </a:prstGeom>
          <a:noFill/>
        </p:spPr>
        <p:txBody>
          <a:bodyPr wrap="square" rtlCol="0">
            <a:spAutoFit/>
          </a:bodyPr>
          <a:lstStyle/>
          <a:p>
            <a:r>
              <a:rPr lang="en-US" sz="1400" b="1" u="sng" dirty="0">
                <a:solidFill>
                  <a:srgbClr val="FFC000"/>
                </a:solidFill>
              </a:rPr>
              <a:t>After Hyperparameter Optimization </a:t>
            </a:r>
            <a:endParaRPr lang="en-SG" sz="1400" b="1" u="sng" dirty="0">
              <a:solidFill>
                <a:srgbClr val="FFC000"/>
              </a:solidFill>
            </a:endParaRPr>
          </a:p>
        </p:txBody>
      </p:sp>
      <p:sp>
        <p:nvSpPr>
          <p:cNvPr id="13" name="TextBox 12">
            <a:extLst>
              <a:ext uri="{FF2B5EF4-FFF2-40B4-BE49-F238E27FC236}">
                <a16:creationId xmlns:a16="http://schemas.microsoft.com/office/drawing/2014/main" id="{5DC20F4F-C5B0-487B-877A-F9AE8E8D0E67}"/>
              </a:ext>
            </a:extLst>
          </p:cNvPr>
          <p:cNvSpPr txBox="1"/>
          <p:nvPr/>
        </p:nvSpPr>
        <p:spPr>
          <a:xfrm>
            <a:off x="42271" y="5227062"/>
            <a:ext cx="8851036" cy="1569660"/>
          </a:xfrm>
          <a:prstGeom prst="rect">
            <a:avLst/>
          </a:prstGeom>
          <a:noFill/>
        </p:spPr>
        <p:txBody>
          <a:bodyPr wrap="square" rtlCol="0">
            <a:spAutoFit/>
          </a:bodyPr>
          <a:lstStyle/>
          <a:p>
            <a:r>
              <a:rPr lang="en-US" sz="1200" dirty="0"/>
              <a:t>Prior to the hyperparameter optimization, it was observed that the performance metrics for the training sets is slightly higher than the validation sets. This phenomenon is known as </a:t>
            </a:r>
            <a:r>
              <a:rPr lang="en-US" sz="1200" b="1" dirty="0"/>
              <a:t>overfitting.</a:t>
            </a:r>
            <a:endParaRPr lang="en-US" sz="1200" dirty="0"/>
          </a:p>
          <a:p>
            <a:r>
              <a:rPr lang="en-US" sz="1200" dirty="0"/>
              <a:t>With the best hyperparameters, the overfitting issues has been </a:t>
            </a:r>
            <a:r>
              <a:rPr lang="en-US" sz="1200" b="1" dirty="0"/>
              <a:t>minimized</a:t>
            </a:r>
            <a:r>
              <a:rPr lang="en-US" sz="1200" dirty="0"/>
              <a:t> and the Random Forest Classifier has yielded with an accurate rate of 97% and ROC-AUC of 99% which has an excellent capability to distinguishes between classes. </a:t>
            </a:r>
          </a:p>
          <a:p>
            <a:r>
              <a:rPr lang="en-US" sz="1200" b="1" dirty="0"/>
              <a:t>High precision rates </a:t>
            </a:r>
            <a:r>
              <a:rPr lang="en-US" sz="1200" dirty="0"/>
              <a:t>also relates to the low-false positive rate, which is about less than 2% chances for all classes. Also, </a:t>
            </a:r>
            <a:r>
              <a:rPr lang="en-US" sz="1200" b="1" dirty="0"/>
              <a:t>high recall rates </a:t>
            </a:r>
            <a:r>
              <a:rPr lang="en-US" sz="1200" dirty="0"/>
              <a:t>also relates to the low-false negative rate, which can be also proven from the confusion matrix, which is also about less than 2% chances for all classes. </a:t>
            </a:r>
          </a:p>
          <a:p>
            <a:endParaRPr lang="en-US" sz="1200" dirty="0"/>
          </a:p>
        </p:txBody>
      </p:sp>
      <p:pic>
        <p:nvPicPr>
          <p:cNvPr id="15" name="Picture 14">
            <a:extLst>
              <a:ext uri="{FF2B5EF4-FFF2-40B4-BE49-F238E27FC236}">
                <a16:creationId xmlns:a16="http://schemas.microsoft.com/office/drawing/2014/main" id="{DE3694A0-03B8-4A2D-8FEE-2A2AE5AE6ADF}"/>
              </a:ext>
            </a:extLst>
          </p:cNvPr>
          <p:cNvPicPr>
            <a:picLocks noChangeAspect="1"/>
          </p:cNvPicPr>
          <p:nvPr/>
        </p:nvPicPr>
        <p:blipFill>
          <a:blip r:embed="rId5"/>
          <a:stretch>
            <a:fillRect/>
          </a:stretch>
        </p:blipFill>
        <p:spPr>
          <a:xfrm>
            <a:off x="9335008" y="1496097"/>
            <a:ext cx="2749134" cy="2283179"/>
          </a:xfrm>
          <a:prstGeom prst="rect">
            <a:avLst/>
          </a:prstGeom>
        </p:spPr>
      </p:pic>
      <p:pic>
        <p:nvPicPr>
          <p:cNvPr id="17" name="Picture 16">
            <a:extLst>
              <a:ext uri="{FF2B5EF4-FFF2-40B4-BE49-F238E27FC236}">
                <a16:creationId xmlns:a16="http://schemas.microsoft.com/office/drawing/2014/main" id="{E9A03849-5D98-482D-AA28-1E422AEE124B}"/>
              </a:ext>
            </a:extLst>
          </p:cNvPr>
          <p:cNvPicPr>
            <a:picLocks noChangeAspect="1"/>
          </p:cNvPicPr>
          <p:nvPr/>
        </p:nvPicPr>
        <p:blipFill>
          <a:blip r:embed="rId6"/>
          <a:stretch>
            <a:fillRect/>
          </a:stretch>
        </p:blipFill>
        <p:spPr>
          <a:xfrm>
            <a:off x="9333208" y="3821666"/>
            <a:ext cx="2778951" cy="2251602"/>
          </a:xfrm>
          <a:prstGeom prst="rect">
            <a:avLst/>
          </a:prstGeom>
        </p:spPr>
      </p:pic>
      <p:sp>
        <p:nvSpPr>
          <p:cNvPr id="18" name="Rectangle 17">
            <a:extLst>
              <a:ext uri="{FF2B5EF4-FFF2-40B4-BE49-F238E27FC236}">
                <a16:creationId xmlns:a16="http://schemas.microsoft.com/office/drawing/2014/main" id="{DD619C60-F478-44F7-A58D-B6026919C501}"/>
              </a:ext>
            </a:extLst>
          </p:cNvPr>
          <p:cNvSpPr/>
          <p:nvPr/>
        </p:nvSpPr>
        <p:spPr>
          <a:xfrm>
            <a:off x="9333208" y="1887604"/>
            <a:ext cx="1217828" cy="208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F2A6E9C8-C121-4A17-B019-F9F19751753F}"/>
              </a:ext>
            </a:extLst>
          </p:cNvPr>
          <p:cNvSpPr/>
          <p:nvPr/>
        </p:nvSpPr>
        <p:spPr>
          <a:xfrm>
            <a:off x="9333208" y="2285819"/>
            <a:ext cx="1217828" cy="208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DF8B4C5D-D407-466B-8765-9BC68D594EC5}"/>
              </a:ext>
            </a:extLst>
          </p:cNvPr>
          <p:cNvSpPr/>
          <p:nvPr/>
        </p:nvSpPr>
        <p:spPr>
          <a:xfrm>
            <a:off x="9333208" y="3078956"/>
            <a:ext cx="1217828" cy="208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3D1E9B97-7D6F-4A0E-A79F-991CDDB8439A}"/>
              </a:ext>
            </a:extLst>
          </p:cNvPr>
          <p:cNvSpPr/>
          <p:nvPr/>
        </p:nvSpPr>
        <p:spPr>
          <a:xfrm>
            <a:off x="9340472" y="3479184"/>
            <a:ext cx="1217828" cy="208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8CB65B17-6419-4B83-A91E-F5DA03A1A729}"/>
              </a:ext>
            </a:extLst>
          </p:cNvPr>
          <p:cNvSpPr/>
          <p:nvPr/>
        </p:nvSpPr>
        <p:spPr>
          <a:xfrm>
            <a:off x="9340472" y="4167918"/>
            <a:ext cx="1217828" cy="208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42498C46-07A1-4951-A243-AF8C5B577B17}"/>
              </a:ext>
            </a:extLst>
          </p:cNvPr>
          <p:cNvSpPr/>
          <p:nvPr/>
        </p:nvSpPr>
        <p:spPr>
          <a:xfrm>
            <a:off x="9308163" y="4585989"/>
            <a:ext cx="1217828" cy="208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A0A5B06E-947F-4BA5-8E5D-80A4CE78D11A}"/>
              </a:ext>
            </a:extLst>
          </p:cNvPr>
          <p:cNvSpPr/>
          <p:nvPr/>
        </p:nvSpPr>
        <p:spPr>
          <a:xfrm>
            <a:off x="9333208" y="5395307"/>
            <a:ext cx="1217828" cy="208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a:extLst>
              <a:ext uri="{FF2B5EF4-FFF2-40B4-BE49-F238E27FC236}">
                <a16:creationId xmlns:a16="http://schemas.microsoft.com/office/drawing/2014/main" id="{05BCEC8C-CFB8-4468-8ECB-6F1A915B33C5}"/>
              </a:ext>
            </a:extLst>
          </p:cNvPr>
          <p:cNvSpPr/>
          <p:nvPr/>
        </p:nvSpPr>
        <p:spPr>
          <a:xfrm>
            <a:off x="9337546" y="5813378"/>
            <a:ext cx="1217828" cy="208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87317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p:txBody>
          <a:bodyPr>
            <a:normAutofit/>
          </a:bodyPr>
          <a:lstStyle/>
          <a:p>
            <a:r>
              <a:rPr lang="en-US" sz="3200" dirty="0"/>
              <a:t>9) Evaluation of the hyperparameter Trained Models using Testing sets</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581193" y="1979720"/>
            <a:ext cx="11029616" cy="3480047"/>
          </a:xfrm>
        </p:spPr>
        <p:txBody>
          <a:bodyPr anchor="t">
            <a:normAutofit fontScale="92500" lnSpcReduction="10000"/>
          </a:bodyPr>
          <a:lstStyle/>
          <a:p>
            <a:pPr algn="just">
              <a:lnSpc>
                <a:spcPct val="150000"/>
              </a:lnSpc>
            </a:pPr>
            <a:r>
              <a:rPr lang="en-GB" sz="1800" dirty="0">
                <a:effectLst/>
                <a:latin typeface="Arial" panose="020B0604020202020204" pitchFamily="34" charset="0"/>
                <a:ea typeface="SimSun" panose="02010600030101010101" pitchFamily="2" charset="-122"/>
                <a:cs typeface="Arial" panose="020B0604020202020204" pitchFamily="34" charset="0"/>
              </a:rPr>
              <a:t>Basically, a test set is a data set that is </a:t>
            </a:r>
            <a:r>
              <a:rPr lang="en-GB" sz="1800" b="1" dirty="0">
                <a:effectLst/>
                <a:latin typeface="Arial" panose="020B0604020202020204" pitchFamily="34" charset="0"/>
                <a:ea typeface="SimSun" panose="02010600030101010101" pitchFamily="2" charset="-122"/>
                <a:cs typeface="Arial" panose="020B0604020202020204" pitchFamily="34" charset="0"/>
              </a:rPr>
              <a:t>independent</a:t>
            </a:r>
            <a:r>
              <a:rPr lang="en-GB" sz="1800" dirty="0">
                <a:effectLst/>
                <a:latin typeface="Arial" panose="020B0604020202020204" pitchFamily="34" charset="0"/>
                <a:ea typeface="SimSun" panose="02010600030101010101" pitchFamily="2" charset="-122"/>
                <a:cs typeface="Arial" panose="020B0604020202020204" pitchFamily="34" charset="0"/>
              </a:rPr>
              <a:t> of the training set, but it follows the same probability distribution as the training data set. </a:t>
            </a:r>
          </a:p>
          <a:p>
            <a:pPr algn="just">
              <a:lnSpc>
                <a:spcPct val="150000"/>
              </a:lnSpc>
            </a:pPr>
            <a:r>
              <a:rPr lang="en-GB" sz="1800" dirty="0">
                <a:effectLst/>
                <a:latin typeface="Arial" panose="020B0604020202020204" pitchFamily="34" charset="0"/>
                <a:ea typeface="SimSun" panose="02010600030101010101" pitchFamily="2" charset="-122"/>
                <a:cs typeface="Arial" panose="020B0604020202020204" pitchFamily="34" charset="0"/>
              </a:rPr>
              <a:t>If a model fits into training set also fits into the test data as well. </a:t>
            </a:r>
          </a:p>
          <a:p>
            <a:pPr algn="just">
              <a:lnSpc>
                <a:spcPct val="150000"/>
              </a:lnSpc>
            </a:pPr>
            <a:r>
              <a:rPr lang="en-GB" sz="1800" dirty="0">
                <a:effectLst/>
                <a:latin typeface="Arial" panose="020B0604020202020204" pitchFamily="34" charset="0"/>
                <a:ea typeface="SimSun" panose="02010600030101010101" pitchFamily="2" charset="-122"/>
                <a:cs typeface="Arial" panose="020B0604020202020204" pitchFamily="34" charset="0"/>
              </a:rPr>
              <a:t>A test set is therefore a set of examples used to only </a:t>
            </a:r>
            <a:r>
              <a:rPr lang="en-GB" sz="1800" b="1" dirty="0">
                <a:effectLst/>
                <a:latin typeface="Arial" panose="020B0604020202020204" pitchFamily="34" charset="0"/>
                <a:ea typeface="SimSun" panose="02010600030101010101" pitchFamily="2" charset="-122"/>
                <a:cs typeface="Arial" panose="020B0604020202020204" pitchFamily="34" charset="0"/>
              </a:rPr>
              <a:t>assess the overall performance of the fully implemented classifiers with the best hyperparameters</a:t>
            </a:r>
            <a:r>
              <a:rPr lang="en-GB" sz="1800" dirty="0">
                <a:effectLst/>
                <a:latin typeface="Arial" panose="020B0604020202020204" pitchFamily="34" charset="0"/>
                <a:ea typeface="SimSun" panose="02010600030101010101" pitchFamily="2" charset="-122"/>
                <a:cs typeface="Arial" panose="020B0604020202020204" pitchFamily="34" charset="0"/>
              </a:rPr>
              <a:t>. </a:t>
            </a:r>
          </a:p>
          <a:p>
            <a:pPr algn="just">
              <a:lnSpc>
                <a:spcPct val="150000"/>
              </a:lnSpc>
            </a:pPr>
            <a:r>
              <a:rPr lang="en-GB" sz="1800" dirty="0">
                <a:effectLst/>
                <a:latin typeface="Arial" panose="020B0604020202020204" pitchFamily="34" charset="0"/>
                <a:ea typeface="SimSun" panose="02010600030101010101" pitchFamily="2" charset="-122"/>
                <a:cs typeface="Arial" panose="020B0604020202020204" pitchFamily="34" charset="0"/>
              </a:rPr>
              <a:t>To achieve this, the final classifiers models were used to predict the classifications of examples in the test set. These predictions are then compared with the examples of true classifications in the test set to assess the model performances.</a:t>
            </a:r>
            <a:endParaRPr lang="en-SG" sz="1800" dirty="0">
              <a:effectLst/>
              <a:latin typeface="Arial" panose="020B0604020202020204" pitchFamily="34" charset="0"/>
              <a:ea typeface="SimSun" panose="02010600030101010101" pitchFamily="2" charset="-122"/>
              <a:cs typeface="Arial" panose="020B0604020202020204" pitchFamily="34" charset="0"/>
            </a:endParaRPr>
          </a:p>
          <a:p>
            <a:endParaRPr lang="en-SG"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270F2FBE-A82C-4540-95EB-8D64D8BEBF0D}"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6" name="Footer Placeholder 5">
            <a:extLst>
              <a:ext uri="{FF2B5EF4-FFF2-40B4-BE49-F238E27FC236}">
                <a16:creationId xmlns:a16="http://schemas.microsoft.com/office/drawing/2014/main" id="{817A96A9-A851-45CB-B638-18B05E4F6D29}"/>
              </a:ext>
            </a:extLst>
          </p:cNvPr>
          <p:cNvSpPr>
            <a:spLocks noGrp="1"/>
          </p:cNvSpPr>
          <p:nvPr>
            <p:ph type="ftr" sz="quarter" idx="11"/>
          </p:nvPr>
        </p:nvSpPr>
        <p:spPr/>
        <p:txBody>
          <a:bodyPr/>
          <a:lstStyle/>
          <a:p>
            <a:r>
              <a:rPr lang="en-US"/>
              <a:t>Capstone Project (C3879C) Presentation</a:t>
            </a:r>
            <a:endParaRPr lang="en-US" dirty="0"/>
          </a:p>
        </p:txBody>
      </p:sp>
      <p:pic>
        <p:nvPicPr>
          <p:cNvPr id="8" name="Picture 7">
            <a:extLst>
              <a:ext uri="{FF2B5EF4-FFF2-40B4-BE49-F238E27FC236}">
                <a16:creationId xmlns:a16="http://schemas.microsoft.com/office/drawing/2014/main" id="{CB0655F6-588C-49C2-A9F4-9E5212EE21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28350" y="5061577"/>
            <a:ext cx="2409811" cy="1187134"/>
          </a:xfrm>
          <a:prstGeom prst="rect">
            <a:avLst/>
          </a:prstGeom>
        </p:spPr>
      </p:pic>
    </p:spTree>
    <p:extLst>
      <p:ext uri="{BB962C8B-B14F-4D97-AF65-F5344CB8AC3E}">
        <p14:creationId xmlns:p14="http://schemas.microsoft.com/office/powerpoint/2010/main" val="708236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p:txBody>
          <a:bodyPr>
            <a:normAutofit/>
          </a:bodyPr>
          <a:lstStyle/>
          <a:p>
            <a:r>
              <a:rPr lang="en-US" sz="3200" dirty="0"/>
              <a:t>9) Evaluation on the optimized hyperparameter model using testing set </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581192" y="2032986"/>
            <a:ext cx="11029615" cy="525731"/>
          </a:xfrm>
        </p:spPr>
        <p:txBody>
          <a:bodyPr anchor="t">
            <a:normAutofit/>
          </a:bodyPr>
          <a:lstStyle/>
          <a:p>
            <a:r>
              <a:rPr lang="en-US" sz="2000" b="1" dirty="0">
                <a:latin typeface="Arial" panose="020B0604020202020204" pitchFamily="34" charset="0"/>
                <a:cs typeface="Arial" panose="020B0604020202020204" pitchFamily="34" charset="0"/>
              </a:rPr>
              <a:t>Diabetes (Gradient Boosting Classifier)</a:t>
            </a:r>
            <a:endParaRPr lang="en-SG" sz="2000" b="1" dirty="0">
              <a:latin typeface="Arial" panose="020B0604020202020204" pitchFamily="34" charset="0"/>
              <a:cs typeface="Arial" panose="020B0604020202020204" pitchFamily="34" charset="0"/>
            </a:endParaRPr>
          </a:p>
          <a:p>
            <a:endParaRPr lang="en-SG"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A28BFBB6-4583-46D3-88EB-D30428641D9B}"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6" name="Footer Placeholder 5">
            <a:extLst>
              <a:ext uri="{FF2B5EF4-FFF2-40B4-BE49-F238E27FC236}">
                <a16:creationId xmlns:a16="http://schemas.microsoft.com/office/drawing/2014/main" id="{9B3D49E0-0F53-4D0C-9D5C-790749F9EB73}"/>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A68C6965-6477-4AE4-9C95-DFCA73C7B46A}"/>
              </a:ext>
            </a:extLst>
          </p:cNvPr>
          <p:cNvPicPr/>
          <p:nvPr/>
        </p:nvPicPr>
        <p:blipFill>
          <a:blip r:embed="rId2"/>
          <a:stretch>
            <a:fillRect/>
          </a:stretch>
        </p:blipFill>
        <p:spPr>
          <a:xfrm>
            <a:off x="184909" y="2442582"/>
            <a:ext cx="5656598" cy="1188720"/>
          </a:xfrm>
          <a:prstGeom prst="rect">
            <a:avLst/>
          </a:prstGeom>
        </p:spPr>
      </p:pic>
      <p:pic>
        <p:nvPicPr>
          <p:cNvPr id="8" name="Picture 7">
            <a:extLst>
              <a:ext uri="{FF2B5EF4-FFF2-40B4-BE49-F238E27FC236}">
                <a16:creationId xmlns:a16="http://schemas.microsoft.com/office/drawing/2014/main" id="{1E760DAB-7872-401B-8E51-2A3F36BE945C}"/>
              </a:ext>
            </a:extLst>
          </p:cNvPr>
          <p:cNvPicPr/>
          <p:nvPr/>
        </p:nvPicPr>
        <p:blipFill>
          <a:blip r:embed="rId3"/>
          <a:stretch>
            <a:fillRect/>
          </a:stretch>
        </p:blipFill>
        <p:spPr>
          <a:xfrm>
            <a:off x="184909" y="3691540"/>
            <a:ext cx="5656598" cy="1359854"/>
          </a:xfrm>
          <a:prstGeom prst="rect">
            <a:avLst/>
          </a:prstGeom>
        </p:spPr>
      </p:pic>
      <p:pic>
        <p:nvPicPr>
          <p:cNvPr id="9" name="Picture 8">
            <a:extLst>
              <a:ext uri="{FF2B5EF4-FFF2-40B4-BE49-F238E27FC236}">
                <a16:creationId xmlns:a16="http://schemas.microsoft.com/office/drawing/2014/main" id="{2EA83E85-F9AC-4FCA-A3BB-9D25F91B0D8C}"/>
              </a:ext>
            </a:extLst>
          </p:cNvPr>
          <p:cNvPicPr/>
          <p:nvPr/>
        </p:nvPicPr>
        <p:blipFill>
          <a:blip r:embed="rId4"/>
          <a:stretch>
            <a:fillRect/>
          </a:stretch>
        </p:blipFill>
        <p:spPr>
          <a:xfrm>
            <a:off x="5913686" y="2383035"/>
            <a:ext cx="4101232" cy="2731135"/>
          </a:xfrm>
          <a:prstGeom prst="rect">
            <a:avLst/>
          </a:prstGeom>
        </p:spPr>
      </p:pic>
      <p:sp>
        <p:nvSpPr>
          <p:cNvPr id="10" name="TextBox 9">
            <a:extLst>
              <a:ext uri="{FF2B5EF4-FFF2-40B4-BE49-F238E27FC236}">
                <a16:creationId xmlns:a16="http://schemas.microsoft.com/office/drawing/2014/main" id="{E372EE38-CC64-4A1F-B766-EF5DE23E7C7C}"/>
              </a:ext>
            </a:extLst>
          </p:cNvPr>
          <p:cNvSpPr txBox="1"/>
          <p:nvPr/>
        </p:nvSpPr>
        <p:spPr>
          <a:xfrm>
            <a:off x="116876" y="5133598"/>
            <a:ext cx="9501759" cy="1384995"/>
          </a:xfrm>
          <a:prstGeom prst="rect">
            <a:avLst/>
          </a:prstGeom>
          <a:noFill/>
        </p:spPr>
        <p:txBody>
          <a:bodyPr wrap="square" rtlCol="0">
            <a:spAutoFit/>
          </a:bodyPr>
          <a:lstStyle/>
          <a:p>
            <a:r>
              <a:rPr lang="en-US" sz="1200" b="1" dirty="0"/>
              <a:t>High ROC score</a:t>
            </a:r>
            <a:r>
              <a:rPr lang="en-US" sz="1200" dirty="0"/>
              <a:t>: This model has an excellent capability to differentiate between classes (i.e., No Diabetes, Pre-Diabetes, Diabetes).</a:t>
            </a:r>
          </a:p>
          <a:p>
            <a:r>
              <a:rPr lang="en-US" sz="1200" b="1" dirty="0"/>
              <a:t>High Precision Rate: </a:t>
            </a:r>
            <a:r>
              <a:rPr lang="en-US" sz="1200" dirty="0"/>
              <a:t>This means that the chances of misdiagnosed of diabetes (false-positive) is generally very low, which can be proven by the confusion matrix calculation. </a:t>
            </a:r>
          </a:p>
          <a:p>
            <a:r>
              <a:rPr lang="en-US" sz="1200" b="1" dirty="0"/>
              <a:t>High Recall Rate: </a:t>
            </a:r>
            <a:r>
              <a:rPr lang="en-US" sz="1200" dirty="0"/>
              <a:t>This means that the chances of misdiagnosed of diabetes (false-negative) is also generally very low, which can also be proven by the confusion matrix calculation. </a:t>
            </a:r>
          </a:p>
          <a:p>
            <a:r>
              <a:rPr lang="en-US" sz="1200" b="1" dirty="0"/>
              <a:t>High Accuracy: </a:t>
            </a:r>
            <a:r>
              <a:rPr lang="en-US" sz="1200" dirty="0"/>
              <a:t>This model has 97% of predicting the classes correctly with reference to the unseen testing set. </a:t>
            </a:r>
          </a:p>
          <a:p>
            <a:r>
              <a:rPr lang="en-US" sz="1200" b="1" dirty="0"/>
              <a:t>Overall, the use of Gradient Boosting Classifier to predict the likelihood of diabetes is generally acceptable. </a:t>
            </a:r>
            <a:endParaRPr lang="en-SG" sz="1200" b="1" dirty="0"/>
          </a:p>
        </p:txBody>
      </p:sp>
      <p:pic>
        <p:nvPicPr>
          <p:cNvPr id="12" name="Picture 11">
            <a:extLst>
              <a:ext uri="{FF2B5EF4-FFF2-40B4-BE49-F238E27FC236}">
                <a16:creationId xmlns:a16="http://schemas.microsoft.com/office/drawing/2014/main" id="{39C28BB9-D22A-475F-AB16-CB4EBA6EF0B7}"/>
              </a:ext>
            </a:extLst>
          </p:cNvPr>
          <p:cNvPicPr>
            <a:picLocks noChangeAspect="1"/>
          </p:cNvPicPr>
          <p:nvPr/>
        </p:nvPicPr>
        <p:blipFill>
          <a:blip r:embed="rId5"/>
          <a:stretch>
            <a:fillRect/>
          </a:stretch>
        </p:blipFill>
        <p:spPr>
          <a:xfrm>
            <a:off x="10116600" y="1606742"/>
            <a:ext cx="1890489" cy="4388636"/>
          </a:xfrm>
          <a:prstGeom prst="rect">
            <a:avLst/>
          </a:prstGeom>
        </p:spPr>
      </p:pic>
      <p:sp>
        <p:nvSpPr>
          <p:cNvPr id="13" name="Rectangle 12">
            <a:extLst>
              <a:ext uri="{FF2B5EF4-FFF2-40B4-BE49-F238E27FC236}">
                <a16:creationId xmlns:a16="http://schemas.microsoft.com/office/drawing/2014/main" id="{587ABEB0-39A8-4956-879D-397D21DF8712}"/>
              </a:ext>
            </a:extLst>
          </p:cNvPr>
          <p:cNvSpPr/>
          <p:nvPr/>
        </p:nvSpPr>
        <p:spPr>
          <a:xfrm>
            <a:off x="10087097" y="2087334"/>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BE04A010-EB11-40E3-B610-41954C79F86B}"/>
              </a:ext>
            </a:extLst>
          </p:cNvPr>
          <p:cNvSpPr/>
          <p:nvPr/>
        </p:nvSpPr>
        <p:spPr>
          <a:xfrm>
            <a:off x="10116600" y="2606135"/>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0076C552-1E50-4E4D-A522-ADFFB2AF79C9}"/>
              </a:ext>
            </a:extLst>
          </p:cNvPr>
          <p:cNvSpPr/>
          <p:nvPr/>
        </p:nvSpPr>
        <p:spPr>
          <a:xfrm>
            <a:off x="10116600" y="3638619"/>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3AECA0D3-A374-4BC8-AA56-B72B5A584A38}"/>
              </a:ext>
            </a:extLst>
          </p:cNvPr>
          <p:cNvSpPr/>
          <p:nvPr/>
        </p:nvSpPr>
        <p:spPr>
          <a:xfrm>
            <a:off x="10116600" y="4151433"/>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E6885188-7EB8-4789-B738-FB667C390DA5}"/>
              </a:ext>
            </a:extLst>
          </p:cNvPr>
          <p:cNvSpPr/>
          <p:nvPr/>
        </p:nvSpPr>
        <p:spPr>
          <a:xfrm>
            <a:off x="10087097" y="5204338"/>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22425654-02E9-49B1-B679-7835B618CEC9}"/>
              </a:ext>
            </a:extLst>
          </p:cNvPr>
          <p:cNvSpPr/>
          <p:nvPr/>
        </p:nvSpPr>
        <p:spPr>
          <a:xfrm>
            <a:off x="10087097" y="5713280"/>
            <a:ext cx="1217828" cy="2957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38463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p:txBody>
          <a:bodyPr>
            <a:normAutofit/>
          </a:bodyPr>
          <a:lstStyle/>
          <a:p>
            <a:r>
              <a:rPr lang="en-US" sz="3200" dirty="0"/>
              <a:t>9) Evaluation on the optimized hyperparameter model using testing set </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581192" y="1961966"/>
            <a:ext cx="11029615" cy="550416"/>
          </a:xfrm>
        </p:spPr>
        <p:txBody>
          <a:bodyPr anchor="t"/>
          <a:lstStyle/>
          <a:p>
            <a:r>
              <a:rPr lang="en-US" sz="2000" b="1" dirty="0">
                <a:latin typeface="Arial" panose="020B0604020202020204" pitchFamily="34" charset="0"/>
                <a:cs typeface="Arial" panose="020B0604020202020204" pitchFamily="34" charset="0"/>
              </a:rPr>
              <a:t>Hypertension (Random Forest Classifier)</a:t>
            </a:r>
          </a:p>
          <a:p>
            <a:endParaRPr lang="en-SG"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10A45788-ED03-4AFA-A96B-C5F37CBB2C18}"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6" name="Footer Placeholder 5">
            <a:extLst>
              <a:ext uri="{FF2B5EF4-FFF2-40B4-BE49-F238E27FC236}">
                <a16:creationId xmlns:a16="http://schemas.microsoft.com/office/drawing/2014/main" id="{B934EDBE-E8AC-4668-A8C7-A0FB380AE0FD}"/>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56DB47A9-10C6-42FB-8D03-F19ED33DCA2D}"/>
              </a:ext>
            </a:extLst>
          </p:cNvPr>
          <p:cNvPicPr/>
          <p:nvPr/>
        </p:nvPicPr>
        <p:blipFill>
          <a:blip r:embed="rId2"/>
          <a:stretch>
            <a:fillRect/>
          </a:stretch>
        </p:blipFill>
        <p:spPr>
          <a:xfrm>
            <a:off x="492414" y="2353462"/>
            <a:ext cx="6070629" cy="1188720"/>
          </a:xfrm>
          <a:prstGeom prst="rect">
            <a:avLst/>
          </a:prstGeom>
        </p:spPr>
      </p:pic>
      <p:pic>
        <p:nvPicPr>
          <p:cNvPr id="8" name="Picture 7">
            <a:extLst>
              <a:ext uri="{FF2B5EF4-FFF2-40B4-BE49-F238E27FC236}">
                <a16:creationId xmlns:a16="http://schemas.microsoft.com/office/drawing/2014/main" id="{C890CD3E-80FA-4C5A-9638-E4376CD33685}"/>
              </a:ext>
            </a:extLst>
          </p:cNvPr>
          <p:cNvPicPr/>
          <p:nvPr/>
        </p:nvPicPr>
        <p:blipFill>
          <a:blip r:embed="rId3"/>
          <a:stretch>
            <a:fillRect/>
          </a:stretch>
        </p:blipFill>
        <p:spPr>
          <a:xfrm>
            <a:off x="492414" y="3643625"/>
            <a:ext cx="6070629" cy="1495704"/>
          </a:xfrm>
          <a:prstGeom prst="rect">
            <a:avLst/>
          </a:prstGeom>
        </p:spPr>
      </p:pic>
      <p:pic>
        <p:nvPicPr>
          <p:cNvPr id="9" name="Picture 8">
            <a:extLst>
              <a:ext uri="{FF2B5EF4-FFF2-40B4-BE49-F238E27FC236}">
                <a16:creationId xmlns:a16="http://schemas.microsoft.com/office/drawing/2014/main" id="{FD2489A1-7CC0-4574-BD99-ABA938E37ACB}"/>
              </a:ext>
            </a:extLst>
          </p:cNvPr>
          <p:cNvPicPr/>
          <p:nvPr/>
        </p:nvPicPr>
        <p:blipFill>
          <a:blip r:embed="rId4"/>
          <a:stretch>
            <a:fillRect/>
          </a:stretch>
        </p:blipFill>
        <p:spPr>
          <a:xfrm>
            <a:off x="6651821" y="2358576"/>
            <a:ext cx="5137725" cy="2701917"/>
          </a:xfrm>
          <a:prstGeom prst="rect">
            <a:avLst/>
          </a:prstGeom>
        </p:spPr>
      </p:pic>
      <p:sp>
        <p:nvSpPr>
          <p:cNvPr id="10" name="TextBox 9">
            <a:extLst>
              <a:ext uri="{FF2B5EF4-FFF2-40B4-BE49-F238E27FC236}">
                <a16:creationId xmlns:a16="http://schemas.microsoft.com/office/drawing/2014/main" id="{F1FBDA01-DBEC-4C12-94A5-4A6D140C0878}"/>
              </a:ext>
            </a:extLst>
          </p:cNvPr>
          <p:cNvSpPr txBox="1"/>
          <p:nvPr/>
        </p:nvSpPr>
        <p:spPr>
          <a:xfrm>
            <a:off x="199451" y="5234372"/>
            <a:ext cx="11264297" cy="1015663"/>
          </a:xfrm>
          <a:prstGeom prst="rect">
            <a:avLst/>
          </a:prstGeom>
          <a:noFill/>
        </p:spPr>
        <p:txBody>
          <a:bodyPr wrap="square" rtlCol="0">
            <a:spAutoFit/>
          </a:bodyPr>
          <a:lstStyle/>
          <a:p>
            <a:r>
              <a:rPr lang="en-US" sz="1200" b="1" dirty="0"/>
              <a:t>High ROC score</a:t>
            </a:r>
            <a:r>
              <a:rPr lang="en-US" sz="1200" dirty="0"/>
              <a:t>: This model has an excellent capability to differentiate between classes (i.e., Hypertension, No Hypertension ).</a:t>
            </a:r>
          </a:p>
          <a:p>
            <a:r>
              <a:rPr lang="en-US" sz="1200" b="1" dirty="0"/>
              <a:t>High Precision Rate: </a:t>
            </a:r>
            <a:r>
              <a:rPr lang="en-US" sz="1200" dirty="0"/>
              <a:t>This means that the chances of misdiagnosed of hypertension (false-positive) is generally very low, which can be proven by the confusion matrix. </a:t>
            </a:r>
          </a:p>
          <a:p>
            <a:r>
              <a:rPr lang="en-US" sz="1200" b="1" dirty="0"/>
              <a:t>High Recall Rate: </a:t>
            </a:r>
            <a:r>
              <a:rPr lang="en-US" sz="1200" dirty="0"/>
              <a:t>This means that the chances of misdiagnosed of hypertension (false-negative) is also generally very low, which can also be proven by the confusion matrix. </a:t>
            </a:r>
          </a:p>
          <a:p>
            <a:r>
              <a:rPr lang="en-US" sz="1200" b="1" dirty="0"/>
              <a:t>High Accuracy: </a:t>
            </a:r>
            <a:r>
              <a:rPr lang="en-US" sz="1200" dirty="0"/>
              <a:t>This model has 97% of predicting the classes correctly with reference to the unseen testing set. </a:t>
            </a:r>
          </a:p>
          <a:p>
            <a:r>
              <a:rPr lang="en-US" sz="1200" b="1" dirty="0"/>
              <a:t>Overall, the use of Random Forest Classifier to predict the likelihood of hypertension is generally acceptable. </a:t>
            </a:r>
            <a:endParaRPr lang="en-SG" sz="1200" b="1" dirty="0"/>
          </a:p>
        </p:txBody>
      </p:sp>
    </p:spTree>
    <p:extLst>
      <p:ext uri="{BB962C8B-B14F-4D97-AF65-F5344CB8AC3E}">
        <p14:creationId xmlns:p14="http://schemas.microsoft.com/office/powerpoint/2010/main" val="710206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6FBC-B9BB-477C-8BC3-2FA67AE2D003}"/>
              </a:ext>
            </a:extLst>
          </p:cNvPr>
          <p:cNvSpPr>
            <a:spLocks noGrp="1"/>
          </p:cNvSpPr>
          <p:nvPr>
            <p:ph type="title"/>
          </p:nvPr>
        </p:nvSpPr>
        <p:spPr>
          <a:xfrm>
            <a:off x="359250" y="142862"/>
            <a:ext cx="11029616" cy="1188720"/>
          </a:xfrm>
        </p:spPr>
        <p:txBody>
          <a:bodyPr>
            <a:normAutofit/>
          </a:bodyPr>
          <a:lstStyle/>
          <a:p>
            <a:r>
              <a:rPr lang="en-US" sz="3200" dirty="0"/>
              <a:t>Overview of the project context</a:t>
            </a:r>
            <a:endParaRPr lang="en-SG" sz="3200" dirty="0"/>
          </a:p>
        </p:txBody>
      </p:sp>
      <p:sp>
        <p:nvSpPr>
          <p:cNvPr id="3" name="Content Placeholder 2">
            <a:extLst>
              <a:ext uri="{FF2B5EF4-FFF2-40B4-BE49-F238E27FC236}">
                <a16:creationId xmlns:a16="http://schemas.microsoft.com/office/drawing/2014/main" id="{9134FCEE-17D0-43C9-8130-89584433053E}"/>
              </a:ext>
            </a:extLst>
          </p:cNvPr>
          <p:cNvSpPr>
            <a:spLocks noGrp="1"/>
          </p:cNvSpPr>
          <p:nvPr>
            <p:ph idx="1"/>
          </p:nvPr>
        </p:nvSpPr>
        <p:spPr>
          <a:xfrm>
            <a:off x="359250" y="1395838"/>
            <a:ext cx="11421418" cy="4771436"/>
          </a:xfrm>
        </p:spPr>
        <p:txBody>
          <a:bodyPr anchor="t">
            <a:noAutofit/>
          </a:bodyPr>
          <a:lstStyle/>
          <a:p>
            <a:pPr algn="just"/>
            <a:r>
              <a:rPr lang="en-US" sz="1800" dirty="0">
                <a:latin typeface="Arial" panose="020B0604020202020204" pitchFamily="34" charset="0"/>
                <a:cs typeface="Arial" panose="020B0604020202020204" pitchFamily="34" charset="0"/>
              </a:rPr>
              <a:t>Prior to training the algorithms, three datasets (i.e., diabetes, hypertension, and obesity) were downloaded from various sources. </a:t>
            </a:r>
          </a:p>
          <a:p>
            <a:pPr algn="just"/>
            <a:r>
              <a:rPr lang="en-US" sz="1800" dirty="0">
                <a:latin typeface="Arial" panose="020B0604020202020204" pitchFamily="34" charset="0"/>
                <a:cs typeface="Arial" panose="020B0604020202020204" pitchFamily="34" charset="0"/>
              </a:rPr>
              <a:t>Followed by, the implementation of the </a:t>
            </a:r>
            <a:r>
              <a:rPr lang="en-US" sz="1800" b="1" dirty="0">
                <a:latin typeface="Arial" panose="020B0604020202020204" pitchFamily="34" charset="0"/>
                <a:cs typeface="Arial" panose="020B0604020202020204" pitchFamily="34" charset="0"/>
              </a:rPr>
              <a:t>Isolation Forest </a:t>
            </a:r>
            <a:r>
              <a:rPr lang="en-US" sz="1800" dirty="0">
                <a:latin typeface="Arial" panose="020B0604020202020204" pitchFamily="34" charset="0"/>
                <a:cs typeface="Arial" panose="020B0604020202020204" pitchFamily="34" charset="0"/>
              </a:rPr>
              <a:t>to detect and removed the potential outliers, and then performed data splitting in the ratio of 70:30 such that 70% training data and 30% testing data. </a:t>
            </a:r>
          </a:p>
          <a:p>
            <a:pPr algn="just"/>
            <a:r>
              <a:rPr lang="en-US" sz="1800" dirty="0">
                <a:latin typeface="Arial" panose="020B0604020202020204" pitchFamily="34" charset="0"/>
                <a:cs typeface="Arial" panose="020B0604020202020204" pitchFamily="34" charset="0"/>
              </a:rPr>
              <a:t>As the classes are imbalanced for all the training sets, the </a:t>
            </a:r>
            <a:r>
              <a:rPr lang="en-US" sz="1800" b="1" dirty="0">
                <a:latin typeface="Arial" panose="020B0604020202020204" pitchFamily="34" charset="0"/>
                <a:cs typeface="Arial" panose="020B0604020202020204" pitchFamily="34" charset="0"/>
              </a:rPr>
              <a:t>SMOTE-TOMEK technique </a:t>
            </a:r>
            <a:r>
              <a:rPr lang="en-US" sz="1800" dirty="0">
                <a:latin typeface="Arial" panose="020B0604020202020204" pitchFamily="34" charset="0"/>
                <a:cs typeface="Arial" panose="020B0604020202020204" pitchFamily="34" charset="0"/>
              </a:rPr>
              <a:t>was used to balance the training data distribution to minimized the biased and unreliable outcomes on the machine learning model performance. </a:t>
            </a:r>
          </a:p>
          <a:p>
            <a:pPr algn="just"/>
            <a:r>
              <a:rPr lang="en-US" sz="1800" dirty="0">
                <a:latin typeface="Arial" panose="020B0604020202020204" pitchFamily="34" charset="0"/>
                <a:cs typeface="Arial" panose="020B0604020202020204" pitchFamily="34" charset="0"/>
              </a:rPr>
              <a:t>Implementation of the </a:t>
            </a:r>
            <a:r>
              <a:rPr lang="en-US" sz="1800" b="1" dirty="0">
                <a:latin typeface="Arial" panose="020B0604020202020204" pitchFamily="34" charset="0"/>
                <a:cs typeface="Arial" panose="020B0604020202020204" pitchFamily="34" charset="0"/>
              </a:rPr>
              <a:t>classifiers algorithms (random forest, gradient boosting , and extra trees) </a:t>
            </a:r>
            <a:r>
              <a:rPr lang="en-US" sz="1800" dirty="0">
                <a:latin typeface="Arial" panose="020B0604020202020204" pitchFamily="34" charset="0"/>
                <a:cs typeface="Arial" panose="020B0604020202020204" pitchFamily="34" charset="0"/>
              </a:rPr>
              <a:t>with hyperparameters optimization to predict the respective possible risk of developing obesity-related chronic diseases such as obesity, diabetes, and hypertension. </a:t>
            </a:r>
          </a:p>
          <a:p>
            <a:pPr algn="just"/>
            <a:r>
              <a:rPr lang="en-SG" sz="1800" dirty="0">
                <a:latin typeface="Arial" panose="020B0604020202020204" pitchFamily="34" charset="0"/>
                <a:cs typeface="Arial" panose="020B0604020202020204" pitchFamily="34" charset="0"/>
              </a:rPr>
              <a:t>To simulate the real-life practical application, a </a:t>
            </a:r>
            <a:r>
              <a:rPr lang="en-SG" sz="1800" b="1" dirty="0">
                <a:latin typeface="Arial" panose="020B0604020202020204" pitchFamily="34" charset="0"/>
                <a:cs typeface="Arial" panose="020B0604020202020204" pitchFamily="34" charset="0"/>
              </a:rPr>
              <a:t>web application was implemented using Streamlit </a:t>
            </a:r>
            <a:r>
              <a:rPr lang="en-SG" sz="1800" dirty="0">
                <a:latin typeface="Arial" panose="020B0604020202020204" pitchFamily="34" charset="0"/>
                <a:cs typeface="Arial" panose="020B0604020202020204" pitchFamily="34" charset="0"/>
              </a:rPr>
              <a:t>with the integration of the respective proposed classifier models to predict the likelihood of developing of the  respective obesity-related chronic diseases. </a:t>
            </a:r>
          </a:p>
        </p:txBody>
      </p:sp>
      <p:sp>
        <p:nvSpPr>
          <p:cNvPr id="4" name="Date Placeholder 3">
            <a:extLst>
              <a:ext uri="{FF2B5EF4-FFF2-40B4-BE49-F238E27FC236}">
                <a16:creationId xmlns:a16="http://schemas.microsoft.com/office/drawing/2014/main" id="{2EB59A86-7F62-4E15-958B-E89B4EC00A7B}"/>
              </a:ext>
            </a:extLst>
          </p:cNvPr>
          <p:cNvSpPr>
            <a:spLocks noGrp="1"/>
          </p:cNvSpPr>
          <p:nvPr>
            <p:ph type="dt" sz="half" idx="10"/>
          </p:nvPr>
        </p:nvSpPr>
        <p:spPr/>
        <p:txBody>
          <a:bodyPr/>
          <a:lstStyle/>
          <a:p>
            <a:fld id="{939A956D-A107-465A-961A-1F9551684599}" type="datetime1">
              <a:rPr lang="en-US" smtClean="0"/>
              <a:t>8/9/2025</a:t>
            </a:fld>
            <a:endParaRPr lang="en-US" dirty="0"/>
          </a:p>
        </p:txBody>
      </p:sp>
      <p:sp>
        <p:nvSpPr>
          <p:cNvPr id="5" name="Slide Number Placeholder 4">
            <a:extLst>
              <a:ext uri="{FF2B5EF4-FFF2-40B4-BE49-F238E27FC236}">
                <a16:creationId xmlns:a16="http://schemas.microsoft.com/office/drawing/2014/main" id="{2324E3DB-3A73-4D78-B762-C772CAED2838}"/>
              </a:ext>
            </a:extLst>
          </p:cNvPr>
          <p:cNvSpPr>
            <a:spLocks noGrp="1"/>
          </p:cNvSpPr>
          <p:nvPr>
            <p:ph type="sldNum" sz="quarter" idx="12"/>
          </p:nvPr>
        </p:nvSpPr>
        <p:spPr/>
        <p:txBody>
          <a:bodyPr/>
          <a:lstStyle/>
          <a:p>
            <a:fld id="{3A98EE3D-8CD1-4C3F-BD1C-C98C9596463C}" type="slidenum">
              <a:rPr lang="en-US" smtClean="0"/>
              <a:t>3</a:t>
            </a:fld>
            <a:endParaRPr lang="en-US" dirty="0"/>
          </a:p>
        </p:txBody>
      </p:sp>
      <p:sp>
        <p:nvSpPr>
          <p:cNvPr id="6" name="Footer Placeholder 5">
            <a:extLst>
              <a:ext uri="{FF2B5EF4-FFF2-40B4-BE49-F238E27FC236}">
                <a16:creationId xmlns:a16="http://schemas.microsoft.com/office/drawing/2014/main" id="{42A30529-FC09-4855-A94E-C0B3EDE8A6F4}"/>
              </a:ext>
            </a:extLst>
          </p:cNvPr>
          <p:cNvSpPr>
            <a:spLocks noGrp="1"/>
          </p:cNvSpPr>
          <p:nvPr>
            <p:ph type="ftr" sz="quarter" idx="11"/>
          </p:nvPr>
        </p:nvSpPr>
        <p:spPr/>
        <p:txBody>
          <a:bodyPr/>
          <a:lstStyle/>
          <a:p>
            <a:r>
              <a:rPr lang="en-US"/>
              <a:t>Capstone Project (C3879C) Presentation</a:t>
            </a:r>
            <a:endParaRPr lang="en-US" dirty="0"/>
          </a:p>
        </p:txBody>
      </p:sp>
      <p:pic>
        <p:nvPicPr>
          <p:cNvPr id="8" name="Picture 7">
            <a:extLst>
              <a:ext uri="{FF2B5EF4-FFF2-40B4-BE49-F238E27FC236}">
                <a16:creationId xmlns:a16="http://schemas.microsoft.com/office/drawing/2014/main" id="{2B5AC27B-0C10-4C87-B08B-475D96A239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59970" y="690726"/>
            <a:ext cx="730643" cy="730643"/>
          </a:xfrm>
          <a:prstGeom prst="rect">
            <a:avLst/>
          </a:prstGeom>
        </p:spPr>
      </p:pic>
    </p:spTree>
    <p:extLst>
      <p:ext uri="{BB962C8B-B14F-4D97-AF65-F5344CB8AC3E}">
        <p14:creationId xmlns:p14="http://schemas.microsoft.com/office/powerpoint/2010/main" val="2890546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p:txBody>
          <a:bodyPr>
            <a:normAutofit/>
          </a:bodyPr>
          <a:lstStyle/>
          <a:p>
            <a:r>
              <a:rPr lang="en-US" sz="3200" dirty="0"/>
              <a:t>9) Evaluation on the optimized hyperparameter model using testing set </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idx="1"/>
          </p:nvPr>
        </p:nvSpPr>
        <p:spPr>
          <a:xfrm>
            <a:off x="581192" y="1961966"/>
            <a:ext cx="11029615" cy="550416"/>
          </a:xfrm>
        </p:spPr>
        <p:txBody>
          <a:bodyPr anchor="t"/>
          <a:lstStyle/>
          <a:p>
            <a:r>
              <a:rPr lang="en-US" sz="2000" b="1" dirty="0">
                <a:latin typeface="Arial" panose="020B0604020202020204" pitchFamily="34" charset="0"/>
                <a:cs typeface="Arial" panose="020B0604020202020204" pitchFamily="34" charset="0"/>
              </a:rPr>
              <a:t>Obesity (Random Forest Classifier)</a:t>
            </a:r>
          </a:p>
          <a:p>
            <a:endParaRPr lang="en-SG"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10A45788-ED03-4AFA-A96B-C5F37CBB2C18}"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30</a:t>
            </a:fld>
            <a:endParaRPr lang="en-US" dirty="0"/>
          </a:p>
        </p:txBody>
      </p:sp>
      <p:sp>
        <p:nvSpPr>
          <p:cNvPr id="6" name="Footer Placeholder 5">
            <a:extLst>
              <a:ext uri="{FF2B5EF4-FFF2-40B4-BE49-F238E27FC236}">
                <a16:creationId xmlns:a16="http://schemas.microsoft.com/office/drawing/2014/main" id="{B934EDBE-E8AC-4668-A8C7-A0FB380AE0FD}"/>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2EAB9F4E-B503-428B-970E-EA648C8FC92F}"/>
              </a:ext>
            </a:extLst>
          </p:cNvPr>
          <p:cNvPicPr/>
          <p:nvPr/>
        </p:nvPicPr>
        <p:blipFill>
          <a:blip r:embed="rId2"/>
          <a:stretch>
            <a:fillRect/>
          </a:stretch>
        </p:blipFill>
        <p:spPr>
          <a:xfrm>
            <a:off x="161234" y="2382076"/>
            <a:ext cx="5502720" cy="976377"/>
          </a:xfrm>
          <a:prstGeom prst="rect">
            <a:avLst/>
          </a:prstGeom>
        </p:spPr>
      </p:pic>
      <p:pic>
        <p:nvPicPr>
          <p:cNvPr id="8" name="Picture 7">
            <a:extLst>
              <a:ext uri="{FF2B5EF4-FFF2-40B4-BE49-F238E27FC236}">
                <a16:creationId xmlns:a16="http://schemas.microsoft.com/office/drawing/2014/main" id="{D7E82C4E-AF8A-4A68-AD00-A43429E604F4}"/>
              </a:ext>
            </a:extLst>
          </p:cNvPr>
          <p:cNvPicPr/>
          <p:nvPr/>
        </p:nvPicPr>
        <p:blipFill>
          <a:blip r:embed="rId3"/>
          <a:stretch>
            <a:fillRect/>
          </a:stretch>
        </p:blipFill>
        <p:spPr>
          <a:xfrm>
            <a:off x="161233" y="3429000"/>
            <a:ext cx="5502721" cy="1340477"/>
          </a:xfrm>
          <a:prstGeom prst="rect">
            <a:avLst/>
          </a:prstGeom>
        </p:spPr>
      </p:pic>
      <p:pic>
        <p:nvPicPr>
          <p:cNvPr id="9" name="Picture 8">
            <a:extLst>
              <a:ext uri="{FF2B5EF4-FFF2-40B4-BE49-F238E27FC236}">
                <a16:creationId xmlns:a16="http://schemas.microsoft.com/office/drawing/2014/main" id="{DC702004-92CB-4DFA-8B93-394A4171DF52}"/>
              </a:ext>
            </a:extLst>
          </p:cNvPr>
          <p:cNvPicPr/>
          <p:nvPr/>
        </p:nvPicPr>
        <p:blipFill>
          <a:blip r:embed="rId4"/>
          <a:stretch>
            <a:fillRect/>
          </a:stretch>
        </p:blipFill>
        <p:spPr>
          <a:xfrm>
            <a:off x="5734975" y="2213202"/>
            <a:ext cx="3364637" cy="2634006"/>
          </a:xfrm>
          <a:prstGeom prst="rect">
            <a:avLst/>
          </a:prstGeom>
        </p:spPr>
      </p:pic>
      <p:pic>
        <p:nvPicPr>
          <p:cNvPr id="11" name="Picture 10">
            <a:extLst>
              <a:ext uri="{FF2B5EF4-FFF2-40B4-BE49-F238E27FC236}">
                <a16:creationId xmlns:a16="http://schemas.microsoft.com/office/drawing/2014/main" id="{5BCD97F6-08C4-425D-9B3B-F2F3B1E3ABDB}"/>
              </a:ext>
            </a:extLst>
          </p:cNvPr>
          <p:cNvPicPr>
            <a:picLocks noChangeAspect="1"/>
          </p:cNvPicPr>
          <p:nvPr/>
        </p:nvPicPr>
        <p:blipFill>
          <a:blip r:embed="rId5"/>
          <a:stretch>
            <a:fillRect/>
          </a:stretch>
        </p:blipFill>
        <p:spPr>
          <a:xfrm>
            <a:off x="9278487" y="1499909"/>
            <a:ext cx="2752278" cy="2337890"/>
          </a:xfrm>
          <a:prstGeom prst="rect">
            <a:avLst/>
          </a:prstGeom>
        </p:spPr>
      </p:pic>
      <p:pic>
        <p:nvPicPr>
          <p:cNvPr id="13" name="Picture 12">
            <a:extLst>
              <a:ext uri="{FF2B5EF4-FFF2-40B4-BE49-F238E27FC236}">
                <a16:creationId xmlns:a16="http://schemas.microsoft.com/office/drawing/2014/main" id="{A68B7EA3-DF2D-4065-A6E2-51F5FA216BA8}"/>
              </a:ext>
            </a:extLst>
          </p:cNvPr>
          <p:cNvPicPr>
            <a:picLocks noChangeAspect="1"/>
          </p:cNvPicPr>
          <p:nvPr/>
        </p:nvPicPr>
        <p:blipFill>
          <a:blip r:embed="rId6"/>
          <a:stretch>
            <a:fillRect/>
          </a:stretch>
        </p:blipFill>
        <p:spPr>
          <a:xfrm>
            <a:off x="9235339" y="3899585"/>
            <a:ext cx="2645922" cy="2386394"/>
          </a:xfrm>
          <a:prstGeom prst="rect">
            <a:avLst/>
          </a:prstGeom>
        </p:spPr>
      </p:pic>
      <p:sp>
        <p:nvSpPr>
          <p:cNvPr id="14" name="TextBox 13">
            <a:extLst>
              <a:ext uri="{FF2B5EF4-FFF2-40B4-BE49-F238E27FC236}">
                <a16:creationId xmlns:a16="http://schemas.microsoft.com/office/drawing/2014/main" id="{74CAFF9D-ED81-4961-A3BA-457A0FDF88AB}"/>
              </a:ext>
            </a:extLst>
          </p:cNvPr>
          <p:cNvSpPr txBox="1"/>
          <p:nvPr/>
        </p:nvSpPr>
        <p:spPr>
          <a:xfrm>
            <a:off x="40051" y="4913102"/>
            <a:ext cx="9067806" cy="1569660"/>
          </a:xfrm>
          <a:prstGeom prst="rect">
            <a:avLst/>
          </a:prstGeom>
          <a:noFill/>
        </p:spPr>
        <p:txBody>
          <a:bodyPr wrap="square" rtlCol="0">
            <a:spAutoFit/>
          </a:bodyPr>
          <a:lstStyle/>
          <a:p>
            <a:r>
              <a:rPr lang="en-US" sz="1200" b="1" dirty="0"/>
              <a:t>High ROC score</a:t>
            </a:r>
            <a:r>
              <a:rPr lang="en-US" sz="1200" dirty="0"/>
              <a:t>: This model has an excellent capability to differentiate between classes (i.e., Underweight, Normal Weight, Overweight, Obesity).</a:t>
            </a:r>
          </a:p>
          <a:p>
            <a:r>
              <a:rPr lang="en-US" sz="1200" b="1" dirty="0"/>
              <a:t>High Precision Rate: </a:t>
            </a:r>
            <a:r>
              <a:rPr lang="en-US" sz="1200" dirty="0"/>
              <a:t>This means that the chances of misdiagnosed of obesity level (false-positive) is generally very low, which can be proven by the confusion matrix. </a:t>
            </a:r>
          </a:p>
          <a:p>
            <a:r>
              <a:rPr lang="en-US" sz="1200" b="1" dirty="0"/>
              <a:t>High Recall Rate: </a:t>
            </a:r>
            <a:r>
              <a:rPr lang="en-US" sz="1200" dirty="0"/>
              <a:t>This means that the chances of misdiagnosed of obesity-level (false-negative) is also generally very low, which can also be proven by the confusion matrix. </a:t>
            </a:r>
          </a:p>
          <a:p>
            <a:r>
              <a:rPr lang="en-US" sz="1200" b="1" dirty="0"/>
              <a:t>High Accuracy: </a:t>
            </a:r>
            <a:r>
              <a:rPr lang="en-US" sz="1200" dirty="0"/>
              <a:t>This model has 94% of predicting the classes correctly with reference to the unseen testing set. </a:t>
            </a:r>
          </a:p>
          <a:p>
            <a:r>
              <a:rPr lang="en-US" sz="1200" b="1" dirty="0"/>
              <a:t>Overall, the use of Random Forest Classifier to predict the likelihood of obesity level is generally acceptable. </a:t>
            </a:r>
            <a:endParaRPr lang="en-SG" sz="1200" b="1" dirty="0"/>
          </a:p>
        </p:txBody>
      </p:sp>
      <p:sp>
        <p:nvSpPr>
          <p:cNvPr id="15" name="Rectangle 14">
            <a:extLst>
              <a:ext uri="{FF2B5EF4-FFF2-40B4-BE49-F238E27FC236}">
                <a16:creationId xmlns:a16="http://schemas.microsoft.com/office/drawing/2014/main" id="{6C70DBA3-5982-484A-804B-C9E2947FFF56}"/>
              </a:ext>
            </a:extLst>
          </p:cNvPr>
          <p:cNvSpPr/>
          <p:nvPr/>
        </p:nvSpPr>
        <p:spPr>
          <a:xfrm>
            <a:off x="9232922" y="1881125"/>
            <a:ext cx="1217828" cy="21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823754F4-6940-4F3A-A115-4B5381EF85E9}"/>
              </a:ext>
            </a:extLst>
          </p:cNvPr>
          <p:cNvSpPr/>
          <p:nvPr/>
        </p:nvSpPr>
        <p:spPr>
          <a:xfrm>
            <a:off x="9232922" y="2304160"/>
            <a:ext cx="1217828" cy="21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6807DC12-A598-4666-9D27-F1D36BABE426}"/>
              </a:ext>
            </a:extLst>
          </p:cNvPr>
          <p:cNvSpPr/>
          <p:nvPr/>
        </p:nvSpPr>
        <p:spPr>
          <a:xfrm>
            <a:off x="9232922" y="3148286"/>
            <a:ext cx="1217828" cy="21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CD4ED3-0CA3-4F53-8B4C-8BA69E26FBA0}"/>
              </a:ext>
            </a:extLst>
          </p:cNvPr>
          <p:cNvSpPr/>
          <p:nvPr/>
        </p:nvSpPr>
        <p:spPr>
          <a:xfrm>
            <a:off x="9232922" y="3586864"/>
            <a:ext cx="1217828" cy="21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175B6C1E-EEB9-4A41-9627-84AF0BB3A26D}"/>
              </a:ext>
            </a:extLst>
          </p:cNvPr>
          <p:cNvSpPr/>
          <p:nvPr/>
        </p:nvSpPr>
        <p:spPr>
          <a:xfrm>
            <a:off x="9232922" y="4290340"/>
            <a:ext cx="1217828" cy="21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1110D60C-11C1-491E-8CBF-BC95393ED56A}"/>
              </a:ext>
            </a:extLst>
          </p:cNvPr>
          <p:cNvSpPr/>
          <p:nvPr/>
        </p:nvSpPr>
        <p:spPr>
          <a:xfrm>
            <a:off x="9232922" y="4746170"/>
            <a:ext cx="1217828" cy="21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40BB7428-3584-4047-B4F6-32C86D742264}"/>
              </a:ext>
            </a:extLst>
          </p:cNvPr>
          <p:cNvSpPr/>
          <p:nvPr/>
        </p:nvSpPr>
        <p:spPr>
          <a:xfrm>
            <a:off x="9232922" y="5615354"/>
            <a:ext cx="1217828" cy="21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B5453EE7-0A13-4527-853A-6BE8326ACC38}"/>
              </a:ext>
            </a:extLst>
          </p:cNvPr>
          <p:cNvSpPr/>
          <p:nvPr/>
        </p:nvSpPr>
        <p:spPr>
          <a:xfrm>
            <a:off x="9232922" y="6070122"/>
            <a:ext cx="1217828" cy="21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8788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61860-10A2-489E-8531-EA9698315E9B}"/>
              </a:ext>
            </a:extLst>
          </p:cNvPr>
          <p:cNvSpPr>
            <a:spLocks noGrp="1"/>
          </p:cNvSpPr>
          <p:nvPr>
            <p:ph type="title"/>
          </p:nvPr>
        </p:nvSpPr>
        <p:spPr>
          <a:xfrm>
            <a:off x="483538" y="142863"/>
            <a:ext cx="11029616" cy="1188720"/>
          </a:xfrm>
        </p:spPr>
        <p:txBody>
          <a:bodyPr/>
          <a:lstStyle/>
          <a:p>
            <a:r>
              <a:rPr lang="en-US" dirty="0"/>
              <a:t>10) Development of health web application </a:t>
            </a:r>
            <a:endParaRPr lang="en-SG" dirty="0"/>
          </a:p>
        </p:txBody>
      </p:sp>
      <p:sp>
        <p:nvSpPr>
          <p:cNvPr id="3" name="Content Placeholder 2">
            <a:extLst>
              <a:ext uri="{FF2B5EF4-FFF2-40B4-BE49-F238E27FC236}">
                <a16:creationId xmlns:a16="http://schemas.microsoft.com/office/drawing/2014/main" id="{0A7539DA-4D9F-4CE3-A506-1C187BB4665F}"/>
              </a:ext>
            </a:extLst>
          </p:cNvPr>
          <p:cNvSpPr>
            <a:spLocks noGrp="1"/>
          </p:cNvSpPr>
          <p:nvPr>
            <p:ph idx="1"/>
          </p:nvPr>
        </p:nvSpPr>
        <p:spPr>
          <a:xfrm>
            <a:off x="483539" y="1993279"/>
            <a:ext cx="11029615" cy="4430635"/>
          </a:xfrm>
        </p:spPr>
        <p:txBody>
          <a:bodyPr anchor="t">
            <a:normAutofit/>
          </a:bodyPr>
          <a:lstStyle/>
          <a:p>
            <a:pPr algn="just"/>
            <a:r>
              <a:rPr lang="en-US" sz="2000" dirty="0">
                <a:latin typeface="Arial" panose="020B0604020202020204" pitchFamily="34" charset="0"/>
                <a:cs typeface="Arial" panose="020B0604020202020204" pitchFamily="34" charset="0"/>
              </a:rPr>
              <a:t>All the proposed ensemble machine learning algorithms that have been optimized and trained in Python using Spyder IDE were saved in the </a:t>
            </a:r>
            <a:r>
              <a:rPr lang="en-US" sz="2000" b="1" dirty="0">
                <a:latin typeface="Arial" panose="020B0604020202020204" pitchFamily="34" charset="0"/>
                <a:cs typeface="Arial" panose="020B0604020202020204" pitchFamily="34" charset="0"/>
              </a:rPr>
              <a:t>Pickle files</a:t>
            </a:r>
            <a:r>
              <a:rPr lang="en-US" sz="2000" dirty="0">
                <a:latin typeface="Arial" panose="020B0604020202020204" pitchFamily="34" charset="0"/>
                <a:cs typeface="Arial" panose="020B0604020202020204" pitchFamily="34" charset="0"/>
              </a:rPr>
              <a:t>. </a:t>
            </a:r>
          </a:p>
          <a:p>
            <a:pPr algn="just"/>
            <a:r>
              <a:rPr lang="en-US" sz="2000" b="1" dirty="0">
                <a:latin typeface="Arial" panose="020B0604020202020204" pitchFamily="34" charset="0"/>
                <a:cs typeface="Arial" panose="020B0604020202020204" pitchFamily="34" charset="0"/>
              </a:rPr>
              <a:t>Streamlit</a:t>
            </a:r>
            <a:r>
              <a:rPr lang="en-US" sz="2000" dirty="0">
                <a:latin typeface="Arial" panose="020B0604020202020204" pitchFamily="34" charset="0"/>
                <a:cs typeface="Arial" panose="020B0604020202020204" pitchFamily="34" charset="0"/>
              </a:rPr>
              <a:t> was used as the development and deployment of the health web application.</a:t>
            </a:r>
          </a:p>
          <a:p>
            <a:pPr algn="just"/>
            <a:r>
              <a:rPr lang="en-US" sz="2000" dirty="0">
                <a:latin typeface="Arial" panose="020B0604020202020204" pitchFamily="34" charset="0"/>
                <a:cs typeface="Arial" panose="020B0604020202020204" pitchFamily="34" charset="0"/>
              </a:rPr>
              <a:t>All the proposed machine learning algorithms were integrated with the Streamlit App as its backbone to predict the respective obesity-related chronic diseases. </a:t>
            </a:r>
          </a:p>
          <a:p>
            <a:pPr algn="just"/>
            <a:endParaRPr lang="en-SG" sz="2000"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0B0C3F82-D43D-49AD-9DBC-FB767D75DFB6}"/>
              </a:ext>
            </a:extLst>
          </p:cNvPr>
          <p:cNvSpPr>
            <a:spLocks noGrp="1"/>
          </p:cNvSpPr>
          <p:nvPr>
            <p:ph type="dt" sz="half" idx="10"/>
          </p:nvPr>
        </p:nvSpPr>
        <p:spPr/>
        <p:txBody>
          <a:bodyPr/>
          <a:lstStyle/>
          <a:p>
            <a:fld id="{B4D1FAD1-D28F-4E3F-9E4D-347FEEA09373}" type="datetime1">
              <a:rPr lang="en-US" smtClean="0"/>
              <a:t>8/9/2025</a:t>
            </a:fld>
            <a:endParaRPr lang="en-US" dirty="0"/>
          </a:p>
        </p:txBody>
      </p:sp>
      <p:sp>
        <p:nvSpPr>
          <p:cNvPr id="5" name="Footer Placeholder 4">
            <a:extLst>
              <a:ext uri="{FF2B5EF4-FFF2-40B4-BE49-F238E27FC236}">
                <a16:creationId xmlns:a16="http://schemas.microsoft.com/office/drawing/2014/main" id="{67CF11B8-6D6B-4DD9-A33E-A8F304BA9A4E}"/>
              </a:ext>
            </a:extLst>
          </p:cNvPr>
          <p:cNvSpPr>
            <a:spLocks noGrp="1"/>
          </p:cNvSpPr>
          <p:nvPr>
            <p:ph type="ftr" sz="quarter" idx="11"/>
          </p:nvPr>
        </p:nvSpPr>
        <p:spPr/>
        <p:txBody>
          <a:bodyPr/>
          <a:lstStyle/>
          <a:p>
            <a:r>
              <a:rPr lang="en-US"/>
              <a:t>Capstone Project (C3879C) Presentation</a:t>
            </a:r>
            <a:endParaRPr lang="en-US" dirty="0"/>
          </a:p>
        </p:txBody>
      </p:sp>
      <p:sp>
        <p:nvSpPr>
          <p:cNvPr id="6" name="Slide Number Placeholder 5">
            <a:extLst>
              <a:ext uri="{FF2B5EF4-FFF2-40B4-BE49-F238E27FC236}">
                <a16:creationId xmlns:a16="http://schemas.microsoft.com/office/drawing/2014/main" id="{AF3E5985-6004-4D0A-AB16-4A2C76AF6CB2}"/>
              </a:ext>
            </a:extLst>
          </p:cNvPr>
          <p:cNvSpPr>
            <a:spLocks noGrp="1"/>
          </p:cNvSpPr>
          <p:nvPr>
            <p:ph type="sldNum" sz="quarter" idx="12"/>
          </p:nvPr>
        </p:nvSpPr>
        <p:spPr/>
        <p:txBody>
          <a:bodyPr/>
          <a:lstStyle/>
          <a:p>
            <a:fld id="{3A98EE3D-8CD1-4C3F-BD1C-C98C9596463C}" type="slidenum">
              <a:rPr lang="en-US" smtClean="0"/>
              <a:t>31</a:t>
            </a:fld>
            <a:endParaRPr lang="en-US" dirty="0"/>
          </a:p>
        </p:txBody>
      </p:sp>
      <p:pic>
        <p:nvPicPr>
          <p:cNvPr id="7" name="Picture 6">
            <a:extLst>
              <a:ext uri="{FF2B5EF4-FFF2-40B4-BE49-F238E27FC236}">
                <a16:creationId xmlns:a16="http://schemas.microsoft.com/office/drawing/2014/main" id="{2AEAAE17-85CF-4B48-BDD8-9DBEC25C0D4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42826" y="708729"/>
            <a:ext cx="1830947" cy="1203583"/>
          </a:xfrm>
          <a:prstGeom prst="rect">
            <a:avLst/>
          </a:prstGeom>
        </p:spPr>
      </p:pic>
      <p:pic>
        <p:nvPicPr>
          <p:cNvPr id="1026" name="Picture 2" descr="Pickles">
            <a:extLst>
              <a:ext uri="{FF2B5EF4-FFF2-40B4-BE49-F238E27FC236}">
                <a16:creationId xmlns:a16="http://schemas.microsoft.com/office/drawing/2014/main" id="{AE0E8E2B-0938-40BA-8CFF-AF6345BFE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89" y="5534601"/>
            <a:ext cx="2297542" cy="6650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Crash Course for Non-Python Programmers - How to Get Started Quickly">
            <a:extLst>
              <a:ext uri="{FF2B5EF4-FFF2-40B4-BE49-F238E27FC236}">
                <a16:creationId xmlns:a16="http://schemas.microsoft.com/office/drawing/2014/main" id="{FBE9AC8B-4C13-4FB3-A219-36019C0950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5933" y="4978753"/>
            <a:ext cx="2460132" cy="1526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reamlit - Streamlit is the fastest way to build data apps.">
            <a:extLst>
              <a:ext uri="{FF2B5EF4-FFF2-40B4-BE49-F238E27FC236}">
                <a16:creationId xmlns:a16="http://schemas.microsoft.com/office/drawing/2014/main" id="{9F1340CE-9D18-464E-9DFA-B6AA85D1B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8350" y="5472251"/>
            <a:ext cx="2844800" cy="78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977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p:txBody>
          <a:bodyPr>
            <a:normAutofit/>
          </a:bodyPr>
          <a:lstStyle/>
          <a:p>
            <a:r>
              <a:rPr lang="en-US" sz="3200" dirty="0"/>
              <a:t>Live Demo</a:t>
            </a:r>
            <a:endParaRPr lang="en-SG" sz="3200" dirty="0"/>
          </a:p>
        </p:txBody>
      </p:sp>
      <p:sp>
        <p:nvSpPr>
          <p:cNvPr id="3" name="Content Placeholder 2">
            <a:extLst>
              <a:ext uri="{FF2B5EF4-FFF2-40B4-BE49-F238E27FC236}">
                <a16:creationId xmlns:a16="http://schemas.microsoft.com/office/drawing/2014/main" id="{8E79184D-23E3-45F7-B3E5-4B0CC340418E}"/>
              </a:ext>
            </a:extLst>
          </p:cNvPr>
          <p:cNvSpPr>
            <a:spLocks noGrp="1"/>
          </p:cNvSpPr>
          <p:nvPr>
            <p:ph type="body" idx="1"/>
          </p:nvPr>
        </p:nvSpPr>
        <p:spPr/>
        <p:txBody>
          <a:bodyPr anchor="t"/>
          <a:lstStyle/>
          <a:p>
            <a:endParaRPr lang="en-US" b="1" dirty="0"/>
          </a:p>
          <a:p>
            <a:endParaRPr lang="en-SG"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49C930AB-6A92-4822-A108-F356FB9E182D}"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32</a:t>
            </a:fld>
            <a:endParaRPr lang="en-US" dirty="0"/>
          </a:p>
        </p:txBody>
      </p:sp>
      <p:sp>
        <p:nvSpPr>
          <p:cNvPr id="6" name="Footer Placeholder 5">
            <a:extLst>
              <a:ext uri="{FF2B5EF4-FFF2-40B4-BE49-F238E27FC236}">
                <a16:creationId xmlns:a16="http://schemas.microsoft.com/office/drawing/2014/main" id="{52B8F2EA-DB79-47CB-809F-012DC8725A23}"/>
              </a:ext>
            </a:extLst>
          </p:cNvPr>
          <p:cNvSpPr>
            <a:spLocks noGrp="1"/>
          </p:cNvSpPr>
          <p:nvPr>
            <p:ph type="ftr" sz="quarter" idx="11"/>
          </p:nvPr>
        </p:nvSpPr>
        <p:spPr/>
        <p:txBody>
          <a:bodyPr/>
          <a:lstStyle/>
          <a:p>
            <a:r>
              <a:rPr lang="en-US"/>
              <a:t>Capstone Project (C3879C) Presentation</a:t>
            </a:r>
            <a:endParaRPr lang="en-US" dirty="0"/>
          </a:p>
        </p:txBody>
      </p:sp>
      <p:pic>
        <p:nvPicPr>
          <p:cNvPr id="9" name="Picture 8">
            <a:extLst>
              <a:ext uri="{FF2B5EF4-FFF2-40B4-BE49-F238E27FC236}">
                <a16:creationId xmlns:a16="http://schemas.microsoft.com/office/drawing/2014/main" id="{4388E160-B93B-4C07-9465-0589D642FE32}"/>
              </a:ext>
            </a:extLst>
          </p:cNvPr>
          <p:cNvPicPr>
            <a:picLocks noChangeAspect="1"/>
          </p:cNvPicPr>
          <p:nvPr/>
        </p:nvPicPr>
        <p:blipFill>
          <a:blip r:embed="rId2"/>
          <a:stretch>
            <a:fillRect/>
          </a:stretch>
        </p:blipFill>
        <p:spPr>
          <a:xfrm>
            <a:off x="4039797" y="878889"/>
            <a:ext cx="7494553" cy="4055646"/>
          </a:xfrm>
          <a:prstGeom prst="rect">
            <a:avLst/>
          </a:prstGeom>
        </p:spPr>
      </p:pic>
    </p:spTree>
    <p:extLst>
      <p:ext uri="{BB962C8B-B14F-4D97-AF65-F5344CB8AC3E}">
        <p14:creationId xmlns:p14="http://schemas.microsoft.com/office/powerpoint/2010/main" val="2356837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4482-676B-445C-93CD-A6DB7CE49332}"/>
              </a:ext>
            </a:extLst>
          </p:cNvPr>
          <p:cNvSpPr>
            <a:spLocks noGrp="1"/>
          </p:cNvSpPr>
          <p:nvPr>
            <p:ph type="title"/>
          </p:nvPr>
        </p:nvSpPr>
        <p:spPr>
          <a:xfrm>
            <a:off x="581191" y="333502"/>
            <a:ext cx="11029616" cy="1188720"/>
          </a:xfrm>
        </p:spPr>
        <p:txBody>
          <a:bodyPr>
            <a:normAutofit/>
          </a:bodyPr>
          <a:lstStyle/>
          <a:p>
            <a:r>
              <a:rPr lang="en-US" sz="3200" dirty="0"/>
              <a:t>Benefits of using the health app</a:t>
            </a:r>
            <a:endParaRPr lang="en-SG" sz="3200" dirty="0"/>
          </a:p>
        </p:txBody>
      </p:sp>
      <p:sp>
        <p:nvSpPr>
          <p:cNvPr id="3" name="Content Placeholder 2">
            <a:extLst>
              <a:ext uri="{FF2B5EF4-FFF2-40B4-BE49-F238E27FC236}">
                <a16:creationId xmlns:a16="http://schemas.microsoft.com/office/drawing/2014/main" id="{E9D93B9D-EAEC-4990-89C0-15E771C2DE47}"/>
              </a:ext>
            </a:extLst>
          </p:cNvPr>
          <p:cNvSpPr>
            <a:spLocks noGrp="1"/>
          </p:cNvSpPr>
          <p:nvPr>
            <p:ph idx="1"/>
          </p:nvPr>
        </p:nvSpPr>
        <p:spPr>
          <a:xfrm>
            <a:off x="581193" y="1522221"/>
            <a:ext cx="6917210" cy="5118276"/>
          </a:xfrm>
        </p:spPr>
        <p:txBody>
          <a:bodyPr anchor="t">
            <a:normAutofit/>
          </a:bodyPr>
          <a:lstStyle/>
          <a:p>
            <a:pPr algn="just"/>
            <a:r>
              <a:rPr lang="en-US" sz="2000" dirty="0">
                <a:latin typeface="Arial" panose="020B0604020202020204" pitchFamily="34" charset="0"/>
                <a:cs typeface="Arial" panose="020B0604020202020204" pitchFamily="34" charset="0"/>
              </a:rPr>
              <a:t>It would provide an individual to know their </a:t>
            </a:r>
            <a:r>
              <a:rPr lang="en-US" sz="2000" b="1" dirty="0">
                <a:latin typeface="Arial" panose="020B0604020202020204" pitchFamily="34" charset="0"/>
                <a:cs typeface="Arial" panose="020B0604020202020204" pitchFamily="34" charset="0"/>
              </a:rPr>
              <a:t>likelihood (probability)</a:t>
            </a:r>
            <a:r>
              <a:rPr lang="en-US" sz="2000" dirty="0">
                <a:latin typeface="Arial" panose="020B0604020202020204" pitchFamily="34" charset="0"/>
                <a:cs typeface="Arial" panose="020B0604020202020204" pitchFamily="34" charset="0"/>
              </a:rPr>
              <a:t> of being developing the obesity-related chronic-diseases such as diabetes, hypertension, and obesity, and hence, </a:t>
            </a:r>
            <a:r>
              <a:rPr lang="en-US" sz="2000" b="1" dirty="0">
                <a:latin typeface="Arial" panose="020B0604020202020204" pitchFamily="34" charset="0"/>
                <a:cs typeface="Arial" panose="020B0604020202020204" pitchFamily="34" charset="0"/>
              </a:rPr>
              <a:t>reduce their time </a:t>
            </a:r>
            <a:r>
              <a:rPr lang="en-US" sz="2000" dirty="0">
                <a:latin typeface="Arial" panose="020B0604020202020204" pitchFamily="34" charset="0"/>
                <a:cs typeface="Arial" panose="020B0604020202020204" pitchFamily="34" charset="0"/>
              </a:rPr>
              <a:t>to visit the office clinic in person. </a:t>
            </a:r>
          </a:p>
          <a:p>
            <a:pPr algn="just"/>
            <a:r>
              <a:rPr lang="en-US" sz="2000" dirty="0">
                <a:latin typeface="Arial" panose="020B0604020202020204" pitchFamily="34" charset="0"/>
                <a:cs typeface="Arial" panose="020B0604020202020204" pitchFamily="34" charset="0"/>
              </a:rPr>
              <a:t>Being </a:t>
            </a:r>
            <a:r>
              <a:rPr lang="en-US" sz="2000" b="1" dirty="0">
                <a:latin typeface="Arial" panose="020B0604020202020204" pitchFamily="34" charset="0"/>
                <a:cs typeface="Arial" panose="020B0604020202020204" pitchFamily="34" charset="0"/>
              </a:rPr>
              <a:t>cost-effective,</a:t>
            </a:r>
            <a:r>
              <a:rPr lang="en-US" sz="2000" dirty="0">
                <a:latin typeface="Arial" panose="020B0604020202020204" pitchFamily="34" charset="0"/>
                <a:cs typeface="Arial" panose="020B0604020202020204" pitchFamily="34" charset="0"/>
              </a:rPr>
              <a:t> the users are </a:t>
            </a:r>
            <a:r>
              <a:rPr lang="en-US" sz="2000" b="1" dirty="0">
                <a:latin typeface="Arial" panose="020B0604020202020204" pitchFamily="34" charset="0"/>
                <a:cs typeface="Arial" panose="020B0604020202020204" pitchFamily="34" charset="0"/>
              </a:rPr>
              <a:t>able to know the diagnosis right on the spot </a:t>
            </a:r>
            <a:r>
              <a:rPr lang="en-US" sz="2000" dirty="0">
                <a:latin typeface="Arial" panose="020B0604020202020204" pitchFamily="34" charset="0"/>
                <a:cs typeface="Arial" panose="020B0604020202020204" pitchFamily="34" charset="0"/>
              </a:rPr>
              <a:t>and also provide the users the </a:t>
            </a:r>
            <a:r>
              <a:rPr lang="en-US" sz="2000" b="1" dirty="0">
                <a:latin typeface="Arial" panose="020B0604020202020204" pitchFamily="34" charset="0"/>
                <a:cs typeface="Arial" panose="020B0604020202020204" pitchFamily="34" charset="0"/>
              </a:rPr>
              <a:t>time to prevent and manage the chronic-diseases by making them aware of their present condition. </a:t>
            </a:r>
            <a:endParaRPr lang="en-US" sz="2000" dirty="0">
              <a:latin typeface="Arial" panose="020B0604020202020204" pitchFamily="34" charset="0"/>
              <a:cs typeface="Arial" panose="020B0604020202020204" pitchFamily="34" charset="0"/>
            </a:endParaRPr>
          </a:p>
          <a:p>
            <a:pPr algn="just"/>
            <a:r>
              <a:rPr lang="en-SG" sz="2000" b="1" dirty="0">
                <a:latin typeface="Arial" panose="020B0604020202020204" pitchFamily="34" charset="0"/>
                <a:cs typeface="Arial" panose="020B0604020202020204" pitchFamily="34" charset="0"/>
              </a:rPr>
              <a:t>Who are the target users? </a:t>
            </a:r>
          </a:p>
          <a:p>
            <a:pPr lvl="1" algn="just"/>
            <a:r>
              <a:rPr lang="en-SG" sz="1700" dirty="0">
                <a:latin typeface="Arial" panose="020B0604020202020204" pitchFamily="34" charset="0"/>
                <a:cs typeface="Arial" panose="020B0604020202020204" pitchFamily="34" charset="0"/>
              </a:rPr>
              <a:t>Anyone who are self-conscious about own health status.</a:t>
            </a:r>
          </a:p>
          <a:p>
            <a:pPr lvl="1" algn="just"/>
            <a:r>
              <a:rPr lang="en-SG" sz="1700" dirty="0">
                <a:latin typeface="Arial" panose="020B0604020202020204" pitchFamily="34" charset="0"/>
                <a:cs typeface="Arial" panose="020B0604020202020204" pitchFamily="34" charset="0"/>
              </a:rPr>
              <a:t>Anyone who seldom or have no intention to visit the clinics or hospitals on regular basis for health screening. </a:t>
            </a:r>
          </a:p>
        </p:txBody>
      </p:sp>
      <p:sp>
        <p:nvSpPr>
          <p:cNvPr id="4" name="Date Placeholder 3">
            <a:extLst>
              <a:ext uri="{FF2B5EF4-FFF2-40B4-BE49-F238E27FC236}">
                <a16:creationId xmlns:a16="http://schemas.microsoft.com/office/drawing/2014/main" id="{7AAFBCD3-5CC7-4C3F-907A-B447B8AB0E96}"/>
              </a:ext>
            </a:extLst>
          </p:cNvPr>
          <p:cNvSpPr>
            <a:spLocks noGrp="1"/>
          </p:cNvSpPr>
          <p:nvPr>
            <p:ph type="dt" sz="half" idx="10"/>
          </p:nvPr>
        </p:nvSpPr>
        <p:spPr/>
        <p:txBody>
          <a:bodyPr/>
          <a:lstStyle/>
          <a:p>
            <a:fld id="{B8E89F5E-ADA3-46DD-8B64-B6146A0D44D1}" type="datetime1">
              <a:rPr lang="en-US" smtClean="0"/>
              <a:t>8/9/2025</a:t>
            </a:fld>
            <a:endParaRPr lang="en-US" dirty="0"/>
          </a:p>
        </p:txBody>
      </p:sp>
      <p:sp>
        <p:nvSpPr>
          <p:cNvPr id="5" name="Slide Number Placeholder 4">
            <a:extLst>
              <a:ext uri="{FF2B5EF4-FFF2-40B4-BE49-F238E27FC236}">
                <a16:creationId xmlns:a16="http://schemas.microsoft.com/office/drawing/2014/main" id="{E925B66A-2DFE-44C3-82A7-B3DC78E6528D}"/>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6" name="Footer Placeholder 5">
            <a:extLst>
              <a:ext uri="{FF2B5EF4-FFF2-40B4-BE49-F238E27FC236}">
                <a16:creationId xmlns:a16="http://schemas.microsoft.com/office/drawing/2014/main" id="{1284BD24-0F4C-43B2-B1F7-12516FF643A8}"/>
              </a:ext>
            </a:extLst>
          </p:cNvPr>
          <p:cNvSpPr>
            <a:spLocks noGrp="1"/>
          </p:cNvSpPr>
          <p:nvPr>
            <p:ph type="ftr" sz="quarter" idx="11"/>
          </p:nvPr>
        </p:nvSpPr>
        <p:spPr/>
        <p:txBody>
          <a:bodyPr/>
          <a:lstStyle/>
          <a:p>
            <a:r>
              <a:rPr lang="en-US"/>
              <a:t>Capstone Project (C3879C) Presentation</a:t>
            </a:r>
            <a:endParaRPr lang="en-US" dirty="0"/>
          </a:p>
        </p:txBody>
      </p:sp>
      <p:pic>
        <p:nvPicPr>
          <p:cNvPr id="11" name="Picture 10">
            <a:extLst>
              <a:ext uri="{FF2B5EF4-FFF2-40B4-BE49-F238E27FC236}">
                <a16:creationId xmlns:a16="http://schemas.microsoft.com/office/drawing/2014/main" id="{668A4E40-228D-46C3-94B8-35DC805367A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58116" y="3483080"/>
            <a:ext cx="2351700" cy="1550193"/>
          </a:xfrm>
          <a:prstGeom prst="rect">
            <a:avLst/>
          </a:prstGeom>
        </p:spPr>
      </p:pic>
      <p:pic>
        <p:nvPicPr>
          <p:cNvPr id="14" name="Picture 13">
            <a:extLst>
              <a:ext uri="{FF2B5EF4-FFF2-40B4-BE49-F238E27FC236}">
                <a16:creationId xmlns:a16="http://schemas.microsoft.com/office/drawing/2014/main" id="{5FBCA615-A7E6-4CA0-A457-C1BDD43AC22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458116" y="1442446"/>
            <a:ext cx="2324156" cy="1550193"/>
          </a:xfrm>
          <a:prstGeom prst="rect">
            <a:avLst/>
          </a:prstGeom>
        </p:spPr>
      </p:pic>
    </p:spTree>
    <p:extLst>
      <p:ext uri="{BB962C8B-B14F-4D97-AF65-F5344CB8AC3E}">
        <p14:creationId xmlns:p14="http://schemas.microsoft.com/office/powerpoint/2010/main" val="1628046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d Hypertension Stock Illustrations – 318 Word Hypertension Stock  Illustrations, Vectors &amp;amp; Clipart - Dreamstime">
            <a:extLst>
              <a:ext uri="{FF2B5EF4-FFF2-40B4-BE49-F238E27FC236}">
                <a16:creationId xmlns:a16="http://schemas.microsoft.com/office/drawing/2014/main" id="{3409174A-4E2E-4D55-B88B-E17FECE7F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134" y="1291348"/>
            <a:ext cx="2283553" cy="1649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E357B2-A372-4BA7-8C08-B4275A3022E2}"/>
              </a:ext>
            </a:extLst>
          </p:cNvPr>
          <p:cNvSpPr>
            <a:spLocks noGrp="1"/>
          </p:cNvSpPr>
          <p:nvPr>
            <p:ph type="title"/>
          </p:nvPr>
        </p:nvSpPr>
        <p:spPr>
          <a:xfrm>
            <a:off x="581192" y="496739"/>
            <a:ext cx="11029616" cy="1188720"/>
          </a:xfrm>
        </p:spPr>
        <p:txBody>
          <a:bodyPr>
            <a:normAutofit/>
          </a:bodyPr>
          <a:lstStyle/>
          <a:p>
            <a:r>
              <a:rPr lang="en-US" sz="3200" dirty="0"/>
              <a:t>Basic </a:t>
            </a:r>
            <a:r>
              <a:rPr lang="en-US" sz="3200" dirty="0" err="1"/>
              <a:t>COncepts</a:t>
            </a:r>
            <a:r>
              <a:rPr lang="en-US" sz="3200" dirty="0"/>
              <a:t>  of obesity-related chronic diseases</a:t>
            </a:r>
            <a:endParaRPr lang="en-SG" sz="3200" dirty="0"/>
          </a:p>
        </p:txBody>
      </p:sp>
      <p:sp>
        <p:nvSpPr>
          <p:cNvPr id="4" name="Date Placeholder 3">
            <a:extLst>
              <a:ext uri="{FF2B5EF4-FFF2-40B4-BE49-F238E27FC236}">
                <a16:creationId xmlns:a16="http://schemas.microsoft.com/office/drawing/2014/main" id="{A8820B9D-C7DC-4253-8F50-9D4CAB14AC06}"/>
              </a:ext>
            </a:extLst>
          </p:cNvPr>
          <p:cNvSpPr>
            <a:spLocks noGrp="1"/>
          </p:cNvSpPr>
          <p:nvPr>
            <p:ph type="dt" sz="half" idx="10"/>
          </p:nvPr>
        </p:nvSpPr>
        <p:spPr/>
        <p:txBody>
          <a:bodyPr/>
          <a:lstStyle/>
          <a:p>
            <a:fld id="{0AC6FAEC-8882-4874-82B2-90739761A919}" type="datetime1">
              <a:rPr lang="en-US" smtClean="0"/>
              <a:t>8/9/2025</a:t>
            </a:fld>
            <a:endParaRPr lang="en-US" dirty="0"/>
          </a:p>
        </p:txBody>
      </p:sp>
      <p:sp>
        <p:nvSpPr>
          <p:cNvPr id="5" name="Slide Number Placeholder 4">
            <a:extLst>
              <a:ext uri="{FF2B5EF4-FFF2-40B4-BE49-F238E27FC236}">
                <a16:creationId xmlns:a16="http://schemas.microsoft.com/office/drawing/2014/main" id="{A8EA6531-D125-4796-9D80-AA25E84915A7}"/>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6" name="Footer Placeholder 5">
            <a:extLst>
              <a:ext uri="{FF2B5EF4-FFF2-40B4-BE49-F238E27FC236}">
                <a16:creationId xmlns:a16="http://schemas.microsoft.com/office/drawing/2014/main" id="{FCC3EC2A-A529-4B7A-B07A-61C34D173168}"/>
              </a:ext>
            </a:extLst>
          </p:cNvPr>
          <p:cNvSpPr>
            <a:spLocks noGrp="1"/>
          </p:cNvSpPr>
          <p:nvPr>
            <p:ph type="ftr" sz="quarter" idx="11"/>
          </p:nvPr>
        </p:nvSpPr>
        <p:spPr/>
        <p:txBody>
          <a:bodyPr/>
          <a:lstStyle/>
          <a:p>
            <a:r>
              <a:rPr lang="en-US"/>
              <a:t>Capstone Project (C3879C) Presentation</a:t>
            </a:r>
            <a:endParaRPr lang="en-US" dirty="0"/>
          </a:p>
        </p:txBody>
      </p:sp>
      <p:sp>
        <p:nvSpPr>
          <p:cNvPr id="7" name="Rectangle: Rounded Corners 6">
            <a:extLst>
              <a:ext uri="{FF2B5EF4-FFF2-40B4-BE49-F238E27FC236}">
                <a16:creationId xmlns:a16="http://schemas.microsoft.com/office/drawing/2014/main" id="{603872D8-13F6-4B8B-8039-26B2B160017F}"/>
              </a:ext>
            </a:extLst>
          </p:cNvPr>
          <p:cNvSpPr/>
          <p:nvPr/>
        </p:nvSpPr>
        <p:spPr>
          <a:xfrm>
            <a:off x="603683" y="2690147"/>
            <a:ext cx="3249227" cy="3733767"/>
          </a:xfrm>
          <a:prstGeom prst="roundRect">
            <a:avLst/>
          </a:prstGeom>
          <a:solidFill>
            <a:srgbClr val="FFC00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panose="020B0604020202020204" pitchFamily="34" charset="0"/>
                <a:cs typeface="Arial" panose="020B0604020202020204" pitchFamily="34" charset="0"/>
              </a:rPr>
              <a:t>Diabetes</a:t>
            </a:r>
            <a:r>
              <a:rPr lang="en-US" sz="1400" dirty="0">
                <a:solidFill>
                  <a:schemeClr val="tx1"/>
                </a:solidFill>
                <a:latin typeface="Arial" panose="020B0604020202020204" pitchFamily="34" charset="0"/>
                <a:cs typeface="Arial" panose="020B0604020202020204" pitchFamily="34" charset="0"/>
              </a:rPr>
              <a:t> is a metabolic disorder that changes the blood sugar levels in the blood stream. When there is insufficient insulin or cells stop responding to insulin, too much sugar will remain in the bloodstream. Over time, this usually leads to consequences of health issues such as vision loss, kidney failure, skin disorders, etc. </a:t>
            </a:r>
            <a:endParaRPr lang="en-SG" sz="1400" dirty="0">
              <a:solidFill>
                <a:schemeClr val="tx1"/>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7BCA6886-FCC6-4789-93C6-4B3E80DF1287}"/>
              </a:ext>
            </a:extLst>
          </p:cNvPr>
          <p:cNvSpPr/>
          <p:nvPr/>
        </p:nvSpPr>
        <p:spPr>
          <a:xfrm>
            <a:off x="4573481" y="2690148"/>
            <a:ext cx="3249227" cy="3733766"/>
          </a:xfrm>
          <a:prstGeom prst="roundRect">
            <a:avLst/>
          </a:prstGeom>
          <a:solidFill>
            <a:srgbClr val="BB3B1C">
              <a:alpha val="20000"/>
            </a:srgbClr>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tx1"/>
                </a:solidFill>
                <a:latin typeface="Arial" panose="020B0604020202020204" pitchFamily="34" charset="0"/>
                <a:cs typeface="Arial" panose="020B0604020202020204" pitchFamily="34" charset="0"/>
              </a:rPr>
              <a:t>Hypertension or High Blood Pressure</a:t>
            </a:r>
            <a:r>
              <a:rPr lang="en-US" sz="1400" dirty="0">
                <a:solidFill>
                  <a:schemeClr val="tx1"/>
                </a:solidFill>
                <a:latin typeface="Arial" panose="020B0604020202020204" pitchFamily="34" charset="0"/>
                <a:cs typeface="Arial" panose="020B0604020202020204" pitchFamily="34" charset="0"/>
              </a:rPr>
              <a:t> is a blood pressure that is usually higher than the global health recommended blood pressure (&lt; 140/120 mmHg). However, high blood pressure that is consistently above the recommended range may result in kidney failure, stroke, heart diseases, etc. </a:t>
            </a:r>
            <a:endParaRPr lang="en-SG" sz="1400" dirty="0">
              <a:solidFill>
                <a:schemeClr val="tx1"/>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5B1DC939-09C1-4A0F-90B0-E7B88B38A879}"/>
              </a:ext>
            </a:extLst>
          </p:cNvPr>
          <p:cNvSpPr/>
          <p:nvPr/>
        </p:nvSpPr>
        <p:spPr>
          <a:xfrm>
            <a:off x="8543279" y="2690146"/>
            <a:ext cx="3249227" cy="3712470"/>
          </a:xfrm>
          <a:prstGeom prst="roundRect">
            <a:avLst/>
          </a:prstGeom>
          <a:solidFill>
            <a:srgbClr val="2996D6">
              <a:alpha val="20000"/>
            </a:srgbClr>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tx1"/>
                </a:solidFill>
                <a:latin typeface="Arial" panose="020B0604020202020204" pitchFamily="34" charset="0"/>
                <a:cs typeface="Arial" panose="020B0604020202020204" pitchFamily="34" charset="0"/>
              </a:rPr>
              <a:t>Obesity</a:t>
            </a:r>
            <a:r>
              <a:rPr lang="en-US" sz="1400" dirty="0">
                <a:solidFill>
                  <a:schemeClr val="tx1"/>
                </a:solidFill>
                <a:latin typeface="Arial" panose="020B0604020202020204" pitchFamily="34" charset="0"/>
                <a:cs typeface="Arial" panose="020B0604020202020204" pitchFamily="34" charset="0"/>
              </a:rPr>
              <a:t> can be defined as a weight that is higher than what is considered healthy for a given weight. Obesity is a serious diseases as it is often related with poor mental health and reduced quality of life, and also leading causes of death, diabetes, and high blood pressure. </a:t>
            </a:r>
            <a:endParaRPr lang="en-SG" sz="1400" dirty="0">
              <a:solidFill>
                <a:schemeClr val="tx1"/>
              </a:solidFill>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9B899D7-8FC4-4444-8FE7-4BC5861C474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61341" y="1560524"/>
            <a:ext cx="2283553" cy="1108326"/>
          </a:xfrm>
          <a:prstGeom prst="rect">
            <a:avLst/>
          </a:prstGeom>
        </p:spPr>
      </p:pic>
      <p:pic>
        <p:nvPicPr>
          <p:cNvPr id="1028" name="Picture 4" descr="Osteoarthritis and Obesity: Anticipated Comorbidities with New Clues to Care">
            <a:extLst>
              <a:ext uri="{FF2B5EF4-FFF2-40B4-BE49-F238E27FC236}">
                <a16:creationId xmlns:a16="http://schemas.microsoft.com/office/drawing/2014/main" id="{F1345A36-7FBC-4F7F-9726-3EDBD6DAB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5489" y="1438179"/>
            <a:ext cx="2197626" cy="12306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7B02968-E163-471B-851C-A632E65D707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465769" y="5168158"/>
            <a:ext cx="1566282" cy="1044698"/>
          </a:xfrm>
          <a:prstGeom prst="rect">
            <a:avLst/>
          </a:prstGeom>
        </p:spPr>
      </p:pic>
      <p:pic>
        <p:nvPicPr>
          <p:cNvPr id="23" name="Picture 22">
            <a:extLst>
              <a:ext uri="{FF2B5EF4-FFF2-40B4-BE49-F238E27FC236}">
                <a16:creationId xmlns:a16="http://schemas.microsoft.com/office/drawing/2014/main" id="{05A4BB1F-FEE6-4097-969E-81B676E4E93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275896" y="5239856"/>
            <a:ext cx="1904799" cy="888906"/>
          </a:xfrm>
          <a:prstGeom prst="rect">
            <a:avLst/>
          </a:prstGeom>
        </p:spPr>
      </p:pic>
      <p:pic>
        <p:nvPicPr>
          <p:cNvPr id="26" name="Picture 25">
            <a:extLst>
              <a:ext uri="{FF2B5EF4-FFF2-40B4-BE49-F238E27FC236}">
                <a16:creationId xmlns:a16="http://schemas.microsoft.com/office/drawing/2014/main" id="{DA7D29A8-C38D-4D37-BCB3-6766C29571E8}"/>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288473" y="5164739"/>
            <a:ext cx="1911658" cy="964023"/>
          </a:xfrm>
          <a:prstGeom prst="rect">
            <a:avLst/>
          </a:prstGeom>
        </p:spPr>
      </p:pic>
    </p:spTree>
    <p:extLst>
      <p:ext uri="{BB962C8B-B14F-4D97-AF65-F5344CB8AC3E}">
        <p14:creationId xmlns:p14="http://schemas.microsoft.com/office/powerpoint/2010/main" val="1655370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7338-75E2-4E4C-8E39-ED5160E5A4B6}"/>
              </a:ext>
            </a:extLst>
          </p:cNvPr>
          <p:cNvSpPr>
            <a:spLocks noGrp="1"/>
          </p:cNvSpPr>
          <p:nvPr>
            <p:ph type="title"/>
          </p:nvPr>
        </p:nvSpPr>
        <p:spPr>
          <a:xfrm>
            <a:off x="492415" y="160618"/>
            <a:ext cx="11029616" cy="1188720"/>
          </a:xfrm>
        </p:spPr>
        <p:txBody>
          <a:bodyPr anchor="b">
            <a:normAutofit/>
          </a:bodyPr>
          <a:lstStyle/>
          <a:p>
            <a:r>
              <a:rPr lang="en-US" sz="3200" dirty="0"/>
              <a:t>Machine Learning Workflow</a:t>
            </a:r>
            <a:endParaRPr lang="en-SG" sz="3200" dirty="0"/>
          </a:p>
        </p:txBody>
      </p:sp>
      <p:sp>
        <p:nvSpPr>
          <p:cNvPr id="4" name="Date Placeholder 3">
            <a:extLst>
              <a:ext uri="{FF2B5EF4-FFF2-40B4-BE49-F238E27FC236}">
                <a16:creationId xmlns:a16="http://schemas.microsoft.com/office/drawing/2014/main" id="{C3C51EC4-C4CB-4DAE-A3A5-C0FD970199F5}"/>
              </a:ext>
            </a:extLst>
          </p:cNvPr>
          <p:cNvSpPr>
            <a:spLocks noGrp="1"/>
          </p:cNvSpPr>
          <p:nvPr>
            <p:ph type="dt" sz="half" idx="10"/>
          </p:nvPr>
        </p:nvSpPr>
        <p:spPr/>
        <p:txBody>
          <a:bodyPr/>
          <a:lstStyle/>
          <a:p>
            <a:fld id="{D001CF30-0EF8-4698-A331-5D8A7C7063DB}" type="datetime1">
              <a:rPr lang="en-US" smtClean="0"/>
              <a:t>8/9/2025</a:t>
            </a:fld>
            <a:endParaRPr lang="en-US" dirty="0"/>
          </a:p>
        </p:txBody>
      </p:sp>
      <p:sp>
        <p:nvSpPr>
          <p:cNvPr id="5" name="Slide Number Placeholder 4">
            <a:extLst>
              <a:ext uri="{FF2B5EF4-FFF2-40B4-BE49-F238E27FC236}">
                <a16:creationId xmlns:a16="http://schemas.microsoft.com/office/drawing/2014/main" id="{48AA008B-7059-46DD-990D-F403F0812BFB}"/>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6" name="Footer Placeholder 5">
            <a:extLst>
              <a:ext uri="{FF2B5EF4-FFF2-40B4-BE49-F238E27FC236}">
                <a16:creationId xmlns:a16="http://schemas.microsoft.com/office/drawing/2014/main" id="{507ED385-CAE2-444A-BBC4-1E15CF1E9778}"/>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461BF1D9-37A9-493C-95CC-325495DBD9A6}"/>
              </a:ext>
            </a:extLst>
          </p:cNvPr>
          <p:cNvPicPr/>
          <p:nvPr/>
        </p:nvPicPr>
        <p:blipFill>
          <a:blip r:embed="rId2"/>
          <a:stretch>
            <a:fillRect/>
          </a:stretch>
        </p:blipFill>
        <p:spPr>
          <a:xfrm>
            <a:off x="1110337" y="1269507"/>
            <a:ext cx="9971325" cy="5154407"/>
          </a:xfrm>
          <a:prstGeom prst="rect">
            <a:avLst/>
          </a:prstGeom>
        </p:spPr>
      </p:pic>
    </p:spTree>
    <p:extLst>
      <p:ext uri="{BB962C8B-B14F-4D97-AF65-F5344CB8AC3E}">
        <p14:creationId xmlns:p14="http://schemas.microsoft.com/office/powerpoint/2010/main" val="471224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421394" y="0"/>
            <a:ext cx="11029616" cy="1188720"/>
          </a:xfrm>
        </p:spPr>
        <p:txBody>
          <a:bodyPr>
            <a:normAutofit/>
          </a:bodyPr>
          <a:lstStyle/>
          <a:p>
            <a:r>
              <a:rPr lang="en-US" sz="3200" dirty="0"/>
              <a:t>1) Data Exploration (Histogram)</a:t>
            </a:r>
            <a:endParaRPr lang="en-SG" sz="3200"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7B8BC104-64B0-45A8-9BF5-388518F836CC}"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6" name="Footer Placeholder 5">
            <a:extLst>
              <a:ext uri="{FF2B5EF4-FFF2-40B4-BE49-F238E27FC236}">
                <a16:creationId xmlns:a16="http://schemas.microsoft.com/office/drawing/2014/main" id="{FF733823-BC59-4CD6-9DC2-3093A8AEBFEE}"/>
              </a:ext>
            </a:extLst>
          </p:cNvPr>
          <p:cNvSpPr>
            <a:spLocks noGrp="1"/>
          </p:cNvSpPr>
          <p:nvPr>
            <p:ph type="ftr" sz="quarter" idx="11"/>
          </p:nvPr>
        </p:nvSpPr>
        <p:spPr/>
        <p:txBody>
          <a:bodyPr/>
          <a:lstStyle/>
          <a:p>
            <a:r>
              <a:rPr lang="en-US"/>
              <a:t>Capstone Project (C3879C) Presentation</a:t>
            </a:r>
            <a:endParaRPr lang="en-US" dirty="0"/>
          </a:p>
        </p:txBody>
      </p:sp>
      <p:pic>
        <p:nvPicPr>
          <p:cNvPr id="7" name="Picture 6">
            <a:extLst>
              <a:ext uri="{FF2B5EF4-FFF2-40B4-BE49-F238E27FC236}">
                <a16:creationId xmlns:a16="http://schemas.microsoft.com/office/drawing/2014/main" id="{9F264434-1E25-4A7D-8564-E73B40207CF9}"/>
              </a:ext>
            </a:extLst>
          </p:cNvPr>
          <p:cNvPicPr/>
          <p:nvPr/>
        </p:nvPicPr>
        <p:blipFill>
          <a:blip r:embed="rId2"/>
          <a:stretch>
            <a:fillRect/>
          </a:stretch>
        </p:blipFill>
        <p:spPr>
          <a:xfrm>
            <a:off x="587882" y="1815988"/>
            <a:ext cx="3167837" cy="2065581"/>
          </a:xfrm>
          <a:prstGeom prst="rect">
            <a:avLst/>
          </a:prstGeom>
        </p:spPr>
      </p:pic>
      <p:pic>
        <p:nvPicPr>
          <p:cNvPr id="8" name="Picture 7">
            <a:extLst>
              <a:ext uri="{FF2B5EF4-FFF2-40B4-BE49-F238E27FC236}">
                <a16:creationId xmlns:a16="http://schemas.microsoft.com/office/drawing/2014/main" id="{9DC98741-1756-48CB-A02B-F50F838677A4}"/>
              </a:ext>
            </a:extLst>
          </p:cNvPr>
          <p:cNvPicPr/>
          <p:nvPr/>
        </p:nvPicPr>
        <p:blipFill>
          <a:blip r:embed="rId3"/>
          <a:stretch>
            <a:fillRect/>
          </a:stretch>
        </p:blipFill>
        <p:spPr>
          <a:xfrm>
            <a:off x="7605951" y="1480353"/>
            <a:ext cx="4280535" cy="2736850"/>
          </a:xfrm>
          <a:prstGeom prst="rect">
            <a:avLst/>
          </a:prstGeom>
        </p:spPr>
      </p:pic>
      <p:pic>
        <p:nvPicPr>
          <p:cNvPr id="11" name="Picture 10">
            <a:extLst>
              <a:ext uri="{FF2B5EF4-FFF2-40B4-BE49-F238E27FC236}">
                <a16:creationId xmlns:a16="http://schemas.microsoft.com/office/drawing/2014/main" id="{9A601B80-551E-4DEC-B3CD-6BE97171D754}"/>
              </a:ext>
            </a:extLst>
          </p:cNvPr>
          <p:cNvPicPr/>
          <p:nvPr/>
        </p:nvPicPr>
        <p:blipFill>
          <a:blip r:embed="rId4"/>
          <a:stretch>
            <a:fillRect/>
          </a:stretch>
        </p:blipFill>
        <p:spPr>
          <a:xfrm>
            <a:off x="4198285" y="1815989"/>
            <a:ext cx="2965100" cy="2065580"/>
          </a:xfrm>
          <a:prstGeom prst="rect">
            <a:avLst/>
          </a:prstGeom>
        </p:spPr>
      </p:pic>
      <p:sp>
        <p:nvSpPr>
          <p:cNvPr id="13" name="Content Placeholder 2">
            <a:extLst>
              <a:ext uri="{FF2B5EF4-FFF2-40B4-BE49-F238E27FC236}">
                <a16:creationId xmlns:a16="http://schemas.microsoft.com/office/drawing/2014/main" id="{BFF3AF0A-7860-486B-ADF1-4CA099138C77}"/>
              </a:ext>
            </a:extLst>
          </p:cNvPr>
          <p:cNvSpPr>
            <a:spLocks noGrp="1"/>
          </p:cNvSpPr>
          <p:nvPr>
            <p:ph idx="1"/>
          </p:nvPr>
        </p:nvSpPr>
        <p:spPr>
          <a:xfrm>
            <a:off x="581192" y="4508836"/>
            <a:ext cx="11029615" cy="1188721"/>
          </a:xfrm>
        </p:spPr>
        <p:txBody>
          <a:bodyPr anchor="t"/>
          <a:lstStyle/>
          <a:p>
            <a:pPr algn="just"/>
            <a:r>
              <a:rPr lang="en-US" dirty="0">
                <a:latin typeface="Arial" panose="020B0604020202020204" pitchFamily="34" charset="0"/>
                <a:cs typeface="Arial" panose="020B0604020202020204" pitchFamily="34" charset="0"/>
              </a:rPr>
              <a:t>Based on all the above histogram subplots shown above, it would be expected to scale the distributions to the same range to be useful for modelling algorithms at the later stage, and perhaps the use of scaling techniques such as power transform, min max scaler, and/ or standard scaler at the modelling stage. </a:t>
            </a:r>
            <a:endParaRPr lang="en-SG"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D3B6A16-96A0-4B8A-898E-06994C642103}"/>
              </a:ext>
            </a:extLst>
          </p:cNvPr>
          <p:cNvSpPr txBox="1"/>
          <p:nvPr/>
        </p:nvSpPr>
        <p:spPr>
          <a:xfrm>
            <a:off x="1722269" y="1367424"/>
            <a:ext cx="1100831" cy="369332"/>
          </a:xfrm>
          <a:prstGeom prst="rect">
            <a:avLst/>
          </a:prstGeom>
          <a:noFill/>
        </p:spPr>
        <p:txBody>
          <a:bodyPr wrap="square" rtlCol="0">
            <a:spAutoFit/>
          </a:bodyPr>
          <a:lstStyle/>
          <a:p>
            <a:r>
              <a:rPr lang="en-US" b="1" dirty="0">
                <a:solidFill>
                  <a:srgbClr val="C00000"/>
                </a:solidFill>
              </a:rPr>
              <a:t>Diabetes</a:t>
            </a:r>
            <a:endParaRPr lang="en-SG" b="1" dirty="0">
              <a:solidFill>
                <a:srgbClr val="C00000"/>
              </a:solidFill>
            </a:endParaRPr>
          </a:p>
        </p:txBody>
      </p:sp>
      <p:sp>
        <p:nvSpPr>
          <p:cNvPr id="15" name="TextBox 14">
            <a:extLst>
              <a:ext uri="{FF2B5EF4-FFF2-40B4-BE49-F238E27FC236}">
                <a16:creationId xmlns:a16="http://schemas.microsoft.com/office/drawing/2014/main" id="{17733134-6995-4D96-BD5F-EB91CBFA4C88}"/>
              </a:ext>
            </a:extLst>
          </p:cNvPr>
          <p:cNvSpPr txBox="1"/>
          <p:nvPr/>
        </p:nvSpPr>
        <p:spPr>
          <a:xfrm>
            <a:off x="5063090" y="1367424"/>
            <a:ext cx="1746224" cy="369332"/>
          </a:xfrm>
          <a:prstGeom prst="rect">
            <a:avLst/>
          </a:prstGeom>
          <a:noFill/>
        </p:spPr>
        <p:txBody>
          <a:bodyPr wrap="square" rtlCol="0">
            <a:spAutoFit/>
          </a:bodyPr>
          <a:lstStyle/>
          <a:p>
            <a:r>
              <a:rPr lang="en-US" b="1" dirty="0">
                <a:solidFill>
                  <a:srgbClr val="00B050"/>
                </a:solidFill>
              </a:rPr>
              <a:t>Hypertension</a:t>
            </a:r>
            <a:endParaRPr lang="en-SG" b="1" dirty="0">
              <a:solidFill>
                <a:srgbClr val="00B050"/>
              </a:solidFill>
            </a:endParaRPr>
          </a:p>
        </p:txBody>
      </p:sp>
      <p:sp>
        <p:nvSpPr>
          <p:cNvPr id="16" name="TextBox 15">
            <a:extLst>
              <a:ext uri="{FF2B5EF4-FFF2-40B4-BE49-F238E27FC236}">
                <a16:creationId xmlns:a16="http://schemas.microsoft.com/office/drawing/2014/main" id="{EBD17591-0DB3-4B8A-A629-38D5812015E4}"/>
              </a:ext>
            </a:extLst>
          </p:cNvPr>
          <p:cNvSpPr txBox="1"/>
          <p:nvPr/>
        </p:nvSpPr>
        <p:spPr>
          <a:xfrm>
            <a:off x="9493647" y="1014296"/>
            <a:ext cx="1746224" cy="369332"/>
          </a:xfrm>
          <a:prstGeom prst="rect">
            <a:avLst/>
          </a:prstGeom>
          <a:noFill/>
        </p:spPr>
        <p:txBody>
          <a:bodyPr wrap="square" rtlCol="0">
            <a:spAutoFit/>
          </a:bodyPr>
          <a:lstStyle/>
          <a:p>
            <a:r>
              <a:rPr lang="en-US" b="1" dirty="0">
                <a:solidFill>
                  <a:srgbClr val="FFC000"/>
                </a:solidFill>
              </a:rPr>
              <a:t>Obesity</a:t>
            </a:r>
            <a:endParaRPr lang="en-SG" b="1" dirty="0">
              <a:solidFill>
                <a:srgbClr val="FFC000"/>
              </a:solidFill>
            </a:endParaRPr>
          </a:p>
        </p:txBody>
      </p:sp>
    </p:spTree>
    <p:extLst>
      <p:ext uri="{BB962C8B-B14F-4D97-AF65-F5344CB8AC3E}">
        <p14:creationId xmlns:p14="http://schemas.microsoft.com/office/powerpoint/2010/main" val="2882643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421393" y="0"/>
            <a:ext cx="11607849" cy="1188720"/>
          </a:xfrm>
        </p:spPr>
        <p:txBody>
          <a:bodyPr>
            <a:normAutofit/>
          </a:bodyPr>
          <a:lstStyle/>
          <a:p>
            <a:r>
              <a:rPr lang="en-US" sz="3200" dirty="0"/>
              <a:t>1) Data Exploration (Heatmap and pair-plot) - Diabetes</a:t>
            </a:r>
            <a:endParaRPr lang="en-SG" sz="3200"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7B8BC104-64B0-45A8-9BF5-388518F836CC}"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6" name="Footer Placeholder 5">
            <a:extLst>
              <a:ext uri="{FF2B5EF4-FFF2-40B4-BE49-F238E27FC236}">
                <a16:creationId xmlns:a16="http://schemas.microsoft.com/office/drawing/2014/main" id="{FF733823-BC59-4CD6-9DC2-3093A8AEBFEE}"/>
              </a:ext>
            </a:extLst>
          </p:cNvPr>
          <p:cNvSpPr>
            <a:spLocks noGrp="1"/>
          </p:cNvSpPr>
          <p:nvPr>
            <p:ph type="ftr" sz="quarter" idx="11"/>
          </p:nvPr>
        </p:nvSpPr>
        <p:spPr/>
        <p:txBody>
          <a:bodyPr/>
          <a:lstStyle/>
          <a:p>
            <a:r>
              <a:rPr lang="en-US"/>
              <a:t>Capstone Project (C3879C) Presentation</a:t>
            </a:r>
            <a:endParaRPr lang="en-US" dirty="0"/>
          </a:p>
        </p:txBody>
      </p:sp>
      <p:pic>
        <p:nvPicPr>
          <p:cNvPr id="18" name="Picture 17">
            <a:extLst>
              <a:ext uri="{FF2B5EF4-FFF2-40B4-BE49-F238E27FC236}">
                <a16:creationId xmlns:a16="http://schemas.microsoft.com/office/drawing/2014/main" id="{737CC82B-E990-415B-A078-7859C2274107}"/>
              </a:ext>
            </a:extLst>
          </p:cNvPr>
          <p:cNvPicPr/>
          <p:nvPr/>
        </p:nvPicPr>
        <p:blipFill>
          <a:blip r:embed="rId2"/>
          <a:stretch>
            <a:fillRect/>
          </a:stretch>
        </p:blipFill>
        <p:spPr>
          <a:xfrm>
            <a:off x="7013359" y="1638599"/>
            <a:ext cx="4749553" cy="3944953"/>
          </a:xfrm>
          <a:prstGeom prst="rect">
            <a:avLst/>
          </a:prstGeom>
        </p:spPr>
      </p:pic>
      <p:pic>
        <p:nvPicPr>
          <p:cNvPr id="20" name="Picture 19">
            <a:extLst>
              <a:ext uri="{FF2B5EF4-FFF2-40B4-BE49-F238E27FC236}">
                <a16:creationId xmlns:a16="http://schemas.microsoft.com/office/drawing/2014/main" id="{A6FF269E-6164-422E-877F-E1FF29B945B8}"/>
              </a:ext>
            </a:extLst>
          </p:cNvPr>
          <p:cNvPicPr/>
          <p:nvPr/>
        </p:nvPicPr>
        <p:blipFill>
          <a:blip r:embed="rId3"/>
          <a:stretch>
            <a:fillRect/>
          </a:stretch>
        </p:blipFill>
        <p:spPr>
          <a:xfrm>
            <a:off x="663961" y="1647404"/>
            <a:ext cx="6117498" cy="2776385"/>
          </a:xfrm>
          <a:prstGeom prst="rect">
            <a:avLst/>
          </a:prstGeom>
        </p:spPr>
      </p:pic>
      <p:sp>
        <p:nvSpPr>
          <p:cNvPr id="21" name="Content Placeholder 2">
            <a:extLst>
              <a:ext uri="{FF2B5EF4-FFF2-40B4-BE49-F238E27FC236}">
                <a16:creationId xmlns:a16="http://schemas.microsoft.com/office/drawing/2014/main" id="{7EA203B0-171B-4BF6-8B8A-9D3D39788F34}"/>
              </a:ext>
            </a:extLst>
          </p:cNvPr>
          <p:cNvSpPr>
            <a:spLocks noGrp="1"/>
          </p:cNvSpPr>
          <p:nvPr>
            <p:ph idx="1"/>
          </p:nvPr>
        </p:nvSpPr>
        <p:spPr>
          <a:xfrm>
            <a:off x="581192" y="4879385"/>
            <a:ext cx="6432167" cy="1213318"/>
          </a:xfrm>
        </p:spPr>
        <p:txBody>
          <a:bodyPr anchor="t">
            <a:normAutofit/>
          </a:bodyPr>
          <a:lstStyle/>
          <a:p>
            <a:pPr algn="just"/>
            <a:r>
              <a:rPr lang="en-US" dirty="0">
                <a:latin typeface="Arial" panose="020B0604020202020204" pitchFamily="34" charset="0"/>
                <a:cs typeface="Arial" panose="020B0604020202020204" pitchFamily="34" charset="0"/>
              </a:rPr>
              <a:t>Based on the heatmap and pair-plot, both show that there is a </a:t>
            </a:r>
            <a:r>
              <a:rPr lang="en-US" b="1" dirty="0">
                <a:latin typeface="Arial" panose="020B0604020202020204" pitchFamily="34" charset="0"/>
                <a:cs typeface="Arial" panose="020B0604020202020204" pitchFamily="34" charset="0"/>
              </a:rPr>
              <a:t>weak and positive correlation between HbA1c and BMI attribute</a:t>
            </a:r>
            <a:r>
              <a:rPr lang="en-US" dirty="0">
                <a:latin typeface="Arial" panose="020B0604020202020204" pitchFamily="34" charset="0"/>
                <a:cs typeface="Arial" panose="020B0604020202020204" pitchFamily="34" charset="0"/>
              </a:rPr>
              <a:t>, but the impact on the overall algorithm’s performance is generally small. </a:t>
            </a:r>
            <a:endParaRPr lang="en-SG"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83C2B004-8233-46B6-B692-F58442456858}"/>
              </a:ext>
            </a:extLst>
          </p:cNvPr>
          <p:cNvSpPr/>
          <p:nvPr/>
        </p:nvSpPr>
        <p:spPr>
          <a:xfrm>
            <a:off x="3471169" y="2423603"/>
            <a:ext cx="1331650" cy="612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95470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4B52-59FA-4A44-A3E1-5F800284BE9F}"/>
              </a:ext>
            </a:extLst>
          </p:cNvPr>
          <p:cNvSpPr>
            <a:spLocks noGrp="1"/>
          </p:cNvSpPr>
          <p:nvPr>
            <p:ph type="title"/>
          </p:nvPr>
        </p:nvSpPr>
        <p:spPr>
          <a:xfrm>
            <a:off x="377147" y="424693"/>
            <a:ext cx="11029616" cy="1188720"/>
          </a:xfrm>
        </p:spPr>
        <p:txBody>
          <a:bodyPr>
            <a:normAutofit/>
          </a:bodyPr>
          <a:lstStyle/>
          <a:p>
            <a:r>
              <a:rPr lang="en-US" sz="3200" dirty="0"/>
              <a:t>1) Data Exploration (Heatmap and pair-plot) - Hypertension</a:t>
            </a:r>
            <a:endParaRPr lang="en-SG" sz="3200" dirty="0"/>
          </a:p>
        </p:txBody>
      </p:sp>
      <p:sp>
        <p:nvSpPr>
          <p:cNvPr id="4" name="Date Placeholder 3">
            <a:extLst>
              <a:ext uri="{FF2B5EF4-FFF2-40B4-BE49-F238E27FC236}">
                <a16:creationId xmlns:a16="http://schemas.microsoft.com/office/drawing/2014/main" id="{477F6AF1-6326-4628-83C3-55623E5D77C4}"/>
              </a:ext>
            </a:extLst>
          </p:cNvPr>
          <p:cNvSpPr>
            <a:spLocks noGrp="1"/>
          </p:cNvSpPr>
          <p:nvPr>
            <p:ph type="dt" sz="half" idx="10"/>
          </p:nvPr>
        </p:nvSpPr>
        <p:spPr/>
        <p:txBody>
          <a:bodyPr/>
          <a:lstStyle/>
          <a:p>
            <a:fld id="{7B8BC104-64B0-45A8-9BF5-388518F836CC}" type="datetime1">
              <a:rPr lang="en-US" smtClean="0"/>
              <a:t>8/9/2025</a:t>
            </a:fld>
            <a:endParaRPr lang="en-US" dirty="0"/>
          </a:p>
        </p:txBody>
      </p:sp>
      <p:sp>
        <p:nvSpPr>
          <p:cNvPr id="5" name="Slide Number Placeholder 4">
            <a:extLst>
              <a:ext uri="{FF2B5EF4-FFF2-40B4-BE49-F238E27FC236}">
                <a16:creationId xmlns:a16="http://schemas.microsoft.com/office/drawing/2014/main" id="{4136DDFD-9078-4D7D-BFF9-05BB8D4E14A7}"/>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6" name="Footer Placeholder 5">
            <a:extLst>
              <a:ext uri="{FF2B5EF4-FFF2-40B4-BE49-F238E27FC236}">
                <a16:creationId xmlns:a16="http://schemas.microsoft.com/office/drawing/2014/main" id="{FF733823-BC59-4CD6-9DC2-3093A8AEBFEE}"/>
              </a:ext>
            </a:extLst>
          </p:cNvPr>
          <p:cNvSpPr>
            <a:spLocks noGrp="1"/>
          </p:cNvSpPr>
          <p:nvPr>
            <p:ph type="ftr" sz="quarter" idx="11"/>
          </p:nvPr>
        </p:nvSpPr>
        <p:spPr/>
        <p:txBody>
          <a:bodyPr/>
          <a:lstStyle/>
          <a:p>
            <a:r>
              <a:rPr lang="en-US"/>
              <a:t>Capstone Project (C3879C) Presentation</a:t>
            </a:r>
            <a:endParaRPr lang="en-US" dirty="0"/>
          </a:p>
        </p:txBody>
      </p:sp>
      <p:pic>
        <p:nvPicPr>
          <p:cNvPr id="11" name="Picture 10">
            <a:extLst>
              <a:ext uri="{FF2B5EF4-FFF2-40B4-BE49-F238E27FC236}">
                <a16:creationId xmlns:a16="http://schemas.microsoft.com/office/drawing/2014/main" id="{1F1F69AA-3C94-430C-ADD0-1F88559EB29B}"/>
              </a:ext>
            </a:extLst>
          </p:cNvPr>
          <p:cNvPicPr/>
          <p:nvPr/>
        </p:nvPicPr>
        <p:blipFill>
          <a:blip r:embed="rId2"/>
          <a:stretch>
            <a:fillRect/>
          </a:stretch>
        </p:blipFill>
        <p:spPr>
          <a:xfrm>
            <a:off x="272911" y="1736756"/>
            <a:ext cx="6474118" cy="3384489"/>
          </a:xfrm>
          <a:prstGeom prst="rect">
            <a:avLst/>
          </a:prstGeom>
        </p:spPr>
      </p:pic>
      <p:pic>
        <p:nvPicPr>
          <p:cNvPr id="12" name="Picture 11">
            <a:extLst>
              <a:ext uri="{FF2B5EF4-FFF2-40B4-BE49-F238E27FC236}">
                <a16:creationId xmlns:a16="http://schemas.microsoft.com/office/drawing/2014/main" id="{644C2A1C-D240-47FF-97C4-85A126D77449}"/>
              </a:ext>
            </a:extLst>
          </p:cNvPr>
          <p:cNvPicPr/>
          <p:nvPr/>
        </p:nvPicPr>
        <p:blipFill>
          <a:blip r:embed="rId3"/>
          <a:stretch>
            <a:fillRect/>
          </a:stretch>
        </p:blipFill>
        <p:spPr>
          <a:xfrm>
            <a:off x="6831626" y="1367424"/>
            <a:ext cx="5087463" cy="4471523"/>
          </a:xfrm>
          <a:prstGeom prst="rect">
            <a:avLst/>
          </a:prstGeom>
        </p:spPr>
      </p:pic>
      <p:sp>
        <p:nvSpPr>
          <p:cNvPr id="13" name="Content Placeholder 2">
            <a:extLst>
              <a:ext uri="{FF2B5EF4-FFF2-40B4-BE49-F238E27FC236}">
                <a16:creationId xmlns:a16="http://schemas.microsoft.com/office/drawing/2014/main" id="{3B0F6BD2-E6F9-485B-9EE2-DEB7B036CEE7}"/>
              </a:ext>
            </a:extLst>
          </p:cNvPr>
          <p:cNvSpPr>
            <a:spLocks noGrp="1"/>
          </p:cNvSpPr>
          <p:nvPr>
            <p:ph idx="1"/>
          </p:nvPr>
        </p:nvSpPr>
        <p:spPr>
          <a:xfrm>
            <a:off x="377147" y="5165920"/>
            <a:ext cx="6432167" cy="1213318"/>
          </a:xfrm>
        </p:spPr>
        <p:txBody>
          <a:bodyPr anchor="t">
            <a:normAutofit/>
          </a:bodyPr>
          <a:lstStyle/>
          <a:p>
            <a:pPr algn="just"/>
            <a:r>
              <a:rPr lang="en-US" dirty="0">
                <a:latin typeface="Arial" panose="020B0604020202020204" pitchFamily="34" charset="0"/>
                <a:cs typeface="Arial" panose="020B0604020202020204" pitchFamily="34" charset="0"/>
              </a:rPr>
              <a:t>Based on the heatmap and pair-plot, both show that there is a </a:t>
            </a:r>
            <a:r>
              <a:rPr lang="en-US" b="1" dirty="0">
                <a:latin typeface="Arial" panose="020B0604020202020204" pitchFamily="34" charset="0"/>
                <a:cs typeface="Arial" panose="020B0604020202020204" pitchFamily="34" charset="0"/>
              </a:rPr>
              <a:t>no significant correlation between variables. </a:t>
            </a:r>
            <a:endParaRPr lang="en-S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0333289"/>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{5062314B-8F30-414E-9214-D4A3C4AC0A47}tf11964407_win32</Template>
  <TotalTime>803</TotalTime>
  <Words>4032</Words>
  <Application>Microsoft Office PowerPoint</Application>
  <PresentationFormat>Widescreen</PresentationFormat>
  <Paragraphs>275</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Franklin Gothic Book</vt:lpstr>
      <vt:lpstr>Franklin Gothic Demi</vt:lpstr>
      <vt:lpstr>Gill Sans MT</vt:lpstr>
      <vt:lpstr>Times New Roman</vt:lpstr>
      <vt:lpstr>Wingdings 2</vt:lpstr>
      <vt:lpstr>DividendVTI</vt:lpstr>
      <vt:lpstr>Development of Health Web App with integration of ensemble machine learning algorithms for early diagnosis of obesity-related chronic diseases</vt:lpstr>
      <vt:lpstr>What problem are we currently facing now and the future?</vt:lpstr>
      <vt:lpstr>Overview of the project context</vt:lpstr>
      <vt:lpstr>Benefits of using the health app</vt:lpstr>
      <vt:lpstr>Basic COncepts  of obesity-related chronic diseases</vt:lpstr>
      <vt:lpstr>Machine Learning Workflow</vt:lpstr>
      <vt:lpstr>1) Data Exploration (Histogram)</vt:lpstr>
      <vt:lpstr>1) Data Exploration (Heatmap and pair-plot) - Diabetes</vt:lpstr>
      <vt:lpstr>1) Data Exploration (Heatmap and pair-plot) - Hypertension</vt:lpstr>
      <vt:lpstr>1) Data Exploration (Heatmap and pair-plot - Obesity)</vt:lpstr>
      <vt:lpstr>2) Data cleansing – investigation of missing data</vt:lpstr>
      <vt:lpstr>3) Data cleansing – Removal of potential outliers using isolation forest </vt:lpstr>
      <vt:lpstr>4) Data splitting </vt:lpstr>
      <vt:lpstr>PowerPoint Presentation</vt:lpstr>
      <vt:lpstr>PowerPoint Presentation</vt:lpstr>
      <vt:lpstr>PowerPoint Presentation</vt:lpstr>
      <vt:lpstr>6) Baseline Model Selection &amp; evaluation</vt:lpstr>
      <vt:lpstr>6) Baseline Model selection &amp; evaluation</vt:lpstr>
      <vt:lpstr>6) Baseline Model selection &amp; evaluation</vt:lpstr>
      <vt:lpstr>7) Hyperparameter Optimization</vt:lpstr>
      <vt:lpstr>7) Hyperparameter Optimization</vt:lpstr>
      <vt:lpstr>7) Hyperparameter Optimization</vt:lpstr>
      <vt:lpstr>7) Hyperparameter Optimization</vt:lpstr>
      <vt:lpstr>8) Retrained Model with best hyperparameter and Evaluation </vt:lpstr>
      <vt:lpstr>8) Retrained Model with best hyperparameter and Evaluation </vt:lpstr>
      <vt:lpstr>8) Retrained Model with best hyperparameter and Evaluation </vt:lpstr>
      <vt:lpstr>9) Evaluation of the hyperparameter Trained Models using Testing sets</vt:lpstr>
      <vt:lpstr>9) Evaluation on the optimized hyperparameter model using testing set </vt:lpstr>
      <vt:lpstr>9) Evaluation on the optimized hyperparameter model using testing set </vt:lpstr>
      <vt:lpstr>9) Evaluation on the optimized hyperparameter model using testing set </vt:lpstr>
      <vt:lpstr>10) Development of health web application </vt:lpstr>
      <vt:lpstr>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Jeffrey Wong Qi Yuan</dc:creator>
  <cp:lastModifiedBy>WONG QI YUAN JEFFREY</cp:lastModifiedBy>
  <cp:revision>203</cp:revision>
  <dcterms:created xsi:type="dcterms:W3CDTF">2021-09-26T13:09:38Z</dcterms:created>
  <dcterms:modified xsi:type="dcterms:W3CDTF">2025-08-09T05:47:53Z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